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Corbel" panose="020B05030202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bm.com/blogs/blockchain/2018/01/digitizing-global-trade-maersk-ibm/" TargetMode="External"/><Relationship Id="rId7" Type="http://schemas.openxmlformats.org/officeDocument/2006/relationships/hyperlink" Target="https://www.ft.com/tou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help.ft.com/help/legal-privacy/copyright/copyright-policy/" TargetMode="External"/><Relationship Id="rId5" Type="http://schemas.openxmlformats.org/officeDocument/2006/relationships/hyperlink" Target="https://help.ft.com/help/legal-privacy/terms-conditions/" TargetMode="External"/><Relationship Id="rId4" Type="http://schemas.openxmlformats.org/officeDocument/2006/relationships/hyperlink" Target="https://www.ft.co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bm.com/blogs/blockchain/2018/01/digitizing-global-trade-maersk-ibm/"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avebl.com/" TargetMode="External"/><Relationship Id="rId4" Type="http://schemas.openxmlformats.org/officeDocument/2006/relationships/hyperlink" Target="http://www.skuchain.com/popcod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Shape 2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Currently, many MNCs have very complex international supply chains that span the gamut, and have many different participants. For instance, if I was Chevrolet, I would be ordering a car seat from my manufacturer, who in turn sources finished parts from another supplier, who sources raw parts from another supplier, so on and so forth. The business environment and market forces are constantly changing, and therefore there is a lot of fluctuation in my supply chain, as new suppliers join, and others drop out, and still other parts of the supply chain go obsolete as we decide to phase out certain products and develop new ones. This lack of visibility causes issues, as it’s hard for me as Chevrolet to track these various parts back to the individual supplier for quality control, to follow up when there are delays, and even in the case of products defects that lead to recalls. In fact, companies spend a lot of time in admin costs and follow up, trying to pinpoint where things are in the process. In addition to all the suppliers in my supply chain, there are also many intermediaries for all the documentation in my process, the government regulators who conduct quality checks on the products, as well as the various officials at the ports, trade officials etc that verify documentation. All of these players make this a messy process that is very opaque and difficult for Chevrolet to manage. </a:t>
            </a:r>
            <a:endParaRPr/>
          </a:p>
          <a:p>
            <a:pPr marL="0" lvl="0" indent="0">
              <a:spcBef>
                <a:spcPts val="0"/>
              </a:spcBef>
              <a:spcAft>
                <a:spcPts val="0"/>
              </a:spcAft>
              <a:buNone/>
            </a:pPr>
            <a:endParaRPr/>
          </a:p>
          <a:p>
            <a:pPr marL="0" lvl="0" indent="0">
              <a:spcBef>
                <a:spcPts val="0"/>
              </a:spcBef>
              <a:spcAft>
                <a:spcPts val="0"/>
              </a:spcAft>
              <a:buNone/>
            </a:pPr>
            <a:r>
              <a:rPr lang="en"/>
              <a:t>The blockchain would change that, by having all the parties involved communicate with each other on a distributed ledger, improving transparency, traceability, and lowering admin costs. In this case, the blockchain allows for the flexibility that is necessary in a changing business environment, so Chevrolet can manage the process, get the information they need, and see where things are in the process even when various parties join/exit their supply chain, despite not having a personal relationship with all the various parties in the supply chain. In addition, when it comes to documentation, they can add info to the various blocks to keep track of what’s been approved, who’s approved it, at what time, what location, etc. Financial services is layered on top of that in terms of trade finance/supply chain documentation between all the various parties in the process.</a:t>
            </a:r>
            <a:endParaRPr/>
          </a:p>
          <a:p>
            <a:pPr marL="0" lvl="0" indent="0">
              <a:spcBef>
                <a:spcPts val="0"/>
              </a:spcBef>
              <a:spcAft>
                <a:spcPts val="0"/>
              </a:spcAft>
              <a:buNone/>
            </a:pPr>
            <a:endParaRPr/>
          </a:p>
          <a:p>
            <a:pPr marL="0" lvl="0" indent="0">
              <a:spcBef>
                <a:spcPts val="0"/>
              </a:spcBef>
              <a:spcAft>
                <a:spcPts val="0"/>
              </a:spcAft>
              <a:buNone/>
            </a:pPr>
            <a:r>
              <a:rPr lang="en"/>
              <a:t>Incentive for each member to be on the blockchain. Chevrolet: better manage all the parties even if dont know them, can go to point of origin, supplier: dont have to complete Same paperwork a billion times, their paperwork is viewable by other potential buyers, helps them. Authority (port/regulator): verifying and make sure all approvals and documentation in place at each step of the process. </a:t>
            </a:r>
            <a:endParaRPr/>
          </a:p>
          <a:p>
            <a:pPr marL="0" lvl="0" indent="0">
              <a:spcBef>
                <a:spcPts val="0"/>
              </a:spcBef>
              <a:spcAft>
                <a:spcPts val="0"/>
              </a:spcAft>
              <a:buNone/>
            </a:pPr>
            <a:endParaRPr/>
          </a:p>
          <a:p>
            <a:pPr marL="0" lvl="0" indent="0">
              <a:spcBef>
                <a:spcPts val="0"/>
              </a:spcBef>
              <a:spcAft>
                <a:spcPts val="0"/>
              </a:spcAft>
              <a:buNone/>
            </a:pPr>
            <a:r>
              <a:rPr lang="en"/>
              <a:t>Gonzalo will now talk about two use cases for leveraging blockchain for supply chain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https://www.ibm.com/blogs/blockchain/2018/01/digitizing-global-trade-maersk-ibm/</a:t>
            </a:r>
            <a:endParaRPr/>
          </a:p>
          <a:p>
            <a:pPr marL="0" lvl="0" indent="0">
              <a:spcBef>
                <a:spcPts val="0"/>
              </a:spcBef>
              <a:spcAft>
                <a:spcPts val="0"/>
              </a:spcAft>
              <a:buNone/>
            </a:pPr>
            <a:endParaRPr/>
          </a:p>
          <a:p>
            <a:pPr marL="0" lvl="0" indent="0">
              <a:spcBef>
                <a:spcPts val="0"/>
              </a:spcBef>
              <a:spcAft>
                <a:spcPts val="0"/>
              </a:spcAft>
              <a:buClr>
                <a:schemeClr val="dk1"/>
              </a:buClr>
              <a:buSzPts val="1100"/>
              <a:buFont typeface="Arial"/>
              <a:buNone/>
            </a:pPr>
            <a:r>
              <a:rPr lang="en"/>
              <a:t>Since the collaboration started in June 2016, multiple parties have piloted the platform including DuPont, Dow Chemical, Tetra Pak, Port Houston, Rotterdam Port Community System Portbase, the Customs Administration of the Netherlands, U.S. Customs and Border Protection.</a:t>
            </a:r>
            <a:endParaRPr/>
          </a:p>
          <a:p>
            <a:pPr marL="0" lvl="0" indent="0">
              <a:spcBef>
                <a:spcPts val="0"/>
              </a:spcBef>
              <a:spcAft>
                <a:spcPts val="0"/>
              </a:spcAft>
              <a:buNone/>
            </a:pPr>
            <a:r>
              <a:rPr lang="en"/>
              <a:t>A broader group of global corporations have already expressed interest in the capabilities and are exploring ways to use the new platform, including General Motors and Procter and Gamble to streamline the complex supply chains they operate and Agility Logistics to provide improved customer services including customs clearance brokerage</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
              <a:t>The platform is built on IBM Blockchain technology, which is provided through the IBM Cloud and powered by Hyperledger Fabric 1.0, a blockchain framework and one of the Hyperledger projects hosted by the Linux Foundation</a:t>
            </a:r>
            <a:endParaRPr/>
          </a:p>
          <a:p>
            <a:pPr marL="0" lvl="0" indent="0">
              <a:spcBef>
                <a:spcPts val="0"/>
              </a:spcBef>
              <a:spcAft>
                <a:spcPts val="0"/>
              </a:spcAft>
              <a:buNone/>
            </a:pPr>
            <a:endParaRPr/>
          </a:p>
          <a:p>
            <a:pPr marL="0" lvl="0" indent="0">
              <a:spcBef>
                <a:spcPts val="0"/>
              </a:spcBef>
              <a:spcAft>
                <a:spcPts val="0"/>
              </a:spcAft>
              <a:buClr>
                <a:schemeClr val="dk1"/>
              </a:buClr>
              <a:buSzPts val="1100"/>
              <a:buFont typeface="Arial"/>
              <a:buNone/>
            </a:pPr>
            <a:r>
              <a:rPr lang="en">
                <a:solidFill>
                  <a:schemeClr val="dk1"/>
                </a:solidFill>
              </a:rPr>
              <a:t>Please use the sharing tools found via the email icon at the top of articles. Copying articles to share with others is a breach of</a:t>
            </a:r>
            <a:r>
              <a:rPr lang="en">
                <a:solidFill>
                  <a:schemeClr val="dk1"/>
                </a:solidFill>
                <a:uFill>
                  <a:noFill/>
                </a:uFill>
                <a:hlinkClick r:id="rId4"/>
              </a:rPr>
              <a:t> </a:t>
            </a:r>
            <a:r>
              <a:rPr lang="en" u="sng">
                <a:solidFill>
                  <a:schemeClr val="hlink"/>
                </a:solidFill>
                <a:hlinkClick r:id="rId4"/>
              </a:rPr>
              <a:t>FT.com</a:t>
            </a:r>
            <a:r>
              <a:rPr lang="en">
                <a:solidFill>
                  <a:schemeClr val="dk1"/>
                </a:solidFill>
                <a:uFill>
                  <a:noFill/>
                </a:uFill>
                <a:hlinkClick r:id="rId5"/>
              </a:rPr>
              <a:t> </a:t>
            </a:r>
            <a:r>
              <a:rPr lang="en" u="sng">
                <a:solidFill>
                  <a:schemeClr val="hlink"/>
                </a:solidFill>
                <a:hlinkClick r:id="rId5"/>
              </a:rPr>
              <a:t>T&amp;Cs</a:t>
            </a:r>
            <a:r>
              <a:rPr lang="en">
                <a:solidFill>
                  <a:schemeClr val="dk1"/>
                </a:solidFill>
              </a:rPr>
              <a:t> and</a:t>
            </a:r>
            <a:r>
              <a:rPr lang="en">
                <a:solidFill>
                  <a:schemeClr val="dk1"/>
                </a:solidFill>
                <a:uFill>
                  <a:noFill/>
                </a:uFill>
                <a:hlinkClick r:id="rId6"/>
              </a:rPr>
              <a:t> </a:t>
            </a:r>
            <a:r>
              <a:rPr lang="en" u="sng">
                <a:solidFill>
                  <a:schemeClr val="hlink"/>
                </a:solidFill>
                <a:hlinkClick r:id="rId6"/>
              </a:rPr>
              <a:t>Copyright Policy</a:t>
            </a:r>
            <a:r>
              <a:rPr lang="en">
                <a:solidFill>
                  <a:schemeClr val="dk1"/>
                </a:solidFill>
              </a:rPr>
              <a:t>. Email licensing@ft.com to buy additional rights. Subscribers may share up to 10 or 20 articles per month using the gift article service. More information can be</a:t>
            </a:r>
            <a:r>
              <a:rPr lang="en">
                <a:solidFill>
                  <a:schemeClr val="dk1"/>
                </a:solidFill>
                <a:uFill>
                  <a:noFill/>
                </a:uFill>
                <a:hlinkClick r:id="rId7"/>
              </a:rPr>
              <a:t> </a:t>
            </a:r>
            <a:r>
              <a:rPr lang="en" u="sng">
                <a:solidFill>
                  <a:schemeClr val="hlink"/>
                </a:solidFill>
                <a:hlinkClick r:id="rId7"/>
              </a:rPr>
              <a:t>found here</a:t>
            </a:r>
            <a:r>
              <a:rPr lang="en">
                <a:solidFill>
                  <a:schemeClr val="dk1"/>
                </a:solidFill>
              </a:rPr>
              <a:t>.</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https://www.ft.com/content/7dc8738c-a922-11e7-93c5-648314d2c72c</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None/>
            </a:pPr>
            <a:r>
              <a:rPr lang="en">
                <a:solidFill>
                  <a:schemeClr val="dk1"/>
                </a:solidFill>
              </a:rPr>
              <a:t>Batavia</a:t>
            </a:r>
            <a:endParaRPr>
              <a:solidFill>
                <a:schemeClr val="dk1"/>
              </a:solidFill>
            </a:endParaRPr>
          </a:p>
          <a:p>
            <a:pPr marL="0" lvl="0" indent="0">
              <a:spcBef>
                <a:spcPts val="0"/>
              </a:spcBef>
              <a:spcAft>
                <a:spcPts val="0"/>
              </a:spcAft>
              <a:buNone/>
            </a:pPr>
            <a:r>
              <a:rPr lang="en">
                <a:solidFill>
                  <a:schemeClr val="dk1"/>
                </a:solidFill>
              </a:rPr>
              <a:t>The consortium said the system was designed to be used by many banks, vendors and regulators to reduce the time and cost of providing trade finance for cross-border transactions. It aims to use smart contracts — a way of encoding a process on to a blockchain system — to automatically transfer money as goods progress around the world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https://www.ibm.com/blogs/blockchain/2018/01/digitizing-global-trade-maersk-ibm/</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4"/>
              </a:rPr>
              <a:t>http://www.skuchain.com/popcodes/</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5"/>
              </a:rPr>
              <a:t>http://wavebl.com/</a:t>
            </a:r>
            <a:endParaRPr/>
          </a:p>
          <a:p>
            <a:pPr marL="0" lvl="0" indent="0">
              <a:spcBef>
                <a:spcPts val="0"/>
              </a:spcBef>
              <a:spcAft>
                <a:spcPts val="0"/>
              </a:spcAft>
              <a:buNone/>
            </a:pPr>
            <a:endParaRPr/>
          </a:p>
          <a:p>
            <a:pPr marL="0" lvl="0" indent="0">
              <a:spcBef>
                <a:spcPts val="0"/>
              </a:spcBef>
              <a:spcAft>
                <a:spcPts val="0"/>
              </a:spcAft>
              <a:buNone/>
            </a:pPr>
            <a:r>
              <a:rPr lang="en">
                <a:solidFill>
                  <a:schemeClr val="dk1"/>
                </a:solidFill>
              </a:rPr>
              <a:t>The first trade finance transaction over blockchain technology was claimed by Barclays and Israeli start-up Wave last September when they guaranteed the almost $100,000 of cheese and butter exports from Irish co-operative Ornua to the Seychelles Trading Company. That condensed a process that usually takes seven to 10 days into less than four hours.</a:t>
            </a:r>
            <a:endParaRPr/>
          </a:p>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Shape 39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Fundamental issues in energy sector come from the fact that energy resources are finite. Moreover, energy industry is in insufficient accessibility and lack of efficiency.</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In order to resolve these issues many technologies are applied.</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To search and develop new resources, tech using renewable energy, nuclear fusion, space exploration are developing.</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To achieve accessibility and efficiency, IoT, smart grid, smart mobility tech are emerging.</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Especially, blockchain tech gives new opportunities to energy industry.</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For example, blockchain tech can restructure whole industry architecture by changing supply chain.</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Blockchain tech also improve efficiency with smart contract.</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Blockchain tech can be used to proliferate development of other tech.</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Shape 41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In order to decipher the viability of the applications of blockchain and DLT in the energy sector, we must identify what the </a:t>
            </a:r>
            <a:r>
              <a:rPr lang="en" i="1">
                <a:solidFill>
                  <a:schemeClr val="dk1"/>
                </a:solidFill>
              </a:rPr>
              <a:t>true </a:t>
            </a:r>
            <a:r>
              <a:rPr lang="en">
                <a:solidFill>
                  <a:schemeClr val="dk1"/>
                </a:solidFill>
              </a:rPr>
              <a:t>problems in energy that only blockchain and DLT can solve.</a:t>
            </a:r>
            <a:endParaRPr>
              <a:solidFill>
                <a:schemeClr val="dk1"/>
              </a:solidFill>
            </a:endParaRPr>
          </a:p>
          <a:p>
            <a:pPr marL="0" marR="0" lvl="0" indent="0" algn="l" rtl="0">
              <a:lnSpc>
                <a:spcPct val="100000"/>
              </a:lnSpc>
              <a:spcBef>
                <a:spcPts val="1600"/>
              </a:spcBef>
              <a:spcAft>
                <a:spcPts val="0"/>
              </a:spcAft>
              <a:buClr>
                <a:schemeClr val="dk1"/>
              </a:buClr>
              <a:buSzPts val="1100"/>
              <a:buFont typeface="Arial"/>
              <a:buNone/>
            </a:pPr>
            <a:r>
              <a:rPr lang="en">
                <a:solidFill>
                  <a:schemeClr val="dk1"/>
                </a:solidFill>
              </a:rPr>
              <a:t>The goal of utility companies and their grid is to ensure that supply reliably meets demand. With a dying coal industry and fossil fuels on the way out, renewable energy options need to be more viable. But most suffer from intermittency issues, and thus their output is unpredictable.</a:t>
            </a:r>
            <a:endParaRPr>
              <a:solidFill>
                <a:schemeClr val="dk1"/>
              </a:solidFill>
            </a:endParaRPr>
          </a:p>
          <a:p>
            <a:pPr marL="0" marR="0" lvl="0" indent="0" algn="l" rtl="0">
              <a:lnSpc>
                <a:spcPct val="100000"/>
              </a:lnSpc>
              <a:spcBef>
                <a:spcPts val="1600"/>
              </a:spcBef>
              <a:spcAft>
                <a:spcPts val="0"/>
              </a:spcAft>
              <a:buClr>
                <a:schemeClr val="dk1"/>
              </a:buClr>
              <a:buSzPts val="1100"/>
              <a:buFont typeface="Arial"/>
              <a:buNone/>
            </a:pPr>
            <a:r>
              <a:rPr lang="en">
                <a:solidFill>
                  <a:schemeClr val="dk1"/>
                </a:solidFill>
              </a:rPr>
              <a:t>Energy consumption is, on the other hand, more predictable, but highly cyclic, varying by time of day and season. This builds pressure on the grid to balance supply and demand. A relatively new solution is using batteries for storage, but at the moment the technology is still quite costly to implement, especially at a large scale.</a:t>
            </a:r>
            <a:endParaRPr>
              <a:solidFill>
                <a:schemeClr val="dk1"/>
              </a:solidFill>
            </a:endParaRPr>
          </a:p>
          <a:p>
            <a:pPr marL="0" marR="0" lvl="0" indent="0" algn="l" rtl="0">
              <a:lnSpc>
                <a:spcPct val="100000"/>
              </a:lnSpc>
              <a:spcBef>
                <a:spcPts val="1600"/>
              </a:spcBef>
              <a:spcAft>
                <a:spcPts val="0"/>
              </a:spcAft>
              <a:buClr>
                <a:schemeClr val="dk1"/>
              </a:buClr>
              <a:buSzPts val="1100"/>
              <a:buFont typeface="Arial"/>
              <a:buNone/>
            </a:pPr>
            <a:r>
              <a:rPr lang="en">
                <a:solidFill>
                  <a:schemeClr val="dk1"/>
                </a:solidFill>
              </a:rPr>
              <a:t>The energy sector is comprised of producers, distributors, and consumers. With the advent of clean energy applications to homeowners, consumers can become producers as well – they become “prosumers”. With increasing variety of production sources, there are too many parties involved – you have various utility companies, grid operators, transmission operators, consumers (and now prosumers), making it difficult to trust and manage energy use centrally.</a:t>
            </a:r>
            <a:endParaRPr>
              <a:solidFill>
                <a:schemeClr val="dk1"/>
              </a:solidFill>
            </a:endParaRPr>
          </a:p>
          <a:p>
            <a:pPr marL="0" marR="0" lvl="0" indent="0" algn="l" rtl="0">
              <a:lnSpc>
                <a:spcPct val="100000"/>
              </a:lnSpc>
              <a:spcBef>
                <a:spcPts val="1600"/>
              </a:spcBef>
              <a:spcAft>
                <a:spcPts val="1600"/>
              </a:spcAft>
              <a:buClr>
                <a:schemeClr val="dk1"/>
              </a:buClr>
              <a:buSzPts val="1100"/>
              <a:buFont typeface="Arial"/>
              <a:buNone/>
            </a:pPr>
            <a:r>
              <a:rPr lang="en">
                <a:solidFill>
                  <a:schemeClr val="dk1"/>
                </a:solidFill>
              </a:rPr>
              <a:t>Moreover, there may be issues with delinquent buyers, who may not pay fairly or timely for their electricity.</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Shape 42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So, how can blockchain solve these problems? And </a:t>
            </a:r>
            <a:r>
              <a:rPr lang="en">
                <a:solidFill>
                  <a:schemeClr val="dk1"/>
                </a:solidFill>
              </a:rPr>
              <a:t>how is blockchain different from other technologies? It offers decentralized, permissionless, and frictionless interactions and therefore eliminates the need to manage the process.</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In a decentralized future with permissionless interactions, energy providers can manage customers without a central database through direct P2P trading and communication. The blockchain adds a trust layer, similar to the one we see in the applications for supply chain management. Moreover, it would allow for more transparency regarding consumption data, giving more control to the consumer to manage their own energy use</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Using a tokenized architecture, blockchain and DLT can also incentivize consumers to balance out the grid by rewarding tokens for scheduling their electricity use in order to reduce demand at peak times. By pacing the charging of electric vehicles, for example, a blockchain application prevents the grid from blowing out. The tokens can also be used to pay for electricity bills and potentially be redeemable for more tangible benefits, such as fiat currency. As such, blockchain more efficiently allocates resources and reduces transaction costs.</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Blockchain would develop an immutable ledger, eliminating delinquent buyers and thus remove accounts receivable and the need for disintermediation. </a:t>
            </a:r>
            <a:r>
              <a:rPr lang="en">
                <a:solidFill>
                  <a:schemeClr val="dk1"/>
                </a:solidFill>
              </a:rPr>
              <a:t>For instance, there is currently some issues with smart meters, in which individuals can use multiple meters under different accounts to avoid paying certain costs. In other words, where the sum of meters should equal to transformer delivery, it doesn't. There is a need to research detection methods, and DLT seems a viable use case for this.</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As we are still in an early phase of developing the technology for the energy sector, there are very little indicators of success for these use cases. </a:t>
            </a:r>
            <a:r>
              <a:rPr lang="en">
                <a:solidFill>
                  <a:schemeClr val="dk1"/>
                </a:solidFill>
              </a:rPr>
              <a:t>As such, it is important to observe these use cases as they develop, and see what’s working and what’s not - what’s working for one use case may not work for another. </a:t>
            </a:r>
            <a:r>
              <a:rPr lang="en" i="1">
                <a:solidFill>
                  <a:schemeClr val="dk1"/>
                </a:solidFill>
              </a:rPr>
              <a:t>(The idea is to say that there is no standard and that each application of blockchain comes with the same amount if not more risk</a:t>
            </a:r>
            <a:r>
              <a:rPr lang="en">
                <a:solidFill>
                  <a:schemeClr val="dk1"/>
                </a:solidFill>
              </a:rPr>
              <a:t>)</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
              <a:t>But there are certainly use cases that do not necessarily require a blockchain or DLT element. Based on interviews with experts, we see blockchain and DLT as suitable if:.</a:t>
            </a:r>
            <a:endParaRPr>
              <a:solidFill>
                <a:schemeClr val="dk1"/>
              </a:solidFill>
              <a:highlight>
                <a:srgbClr val="FFFF00"/>
              </a:highlight>
            </a:endParaRPr>
          </a:p>
          <a:p>
            <a:pPr marL="0" lvl="0" indent="0" rtl="0">
              <a:spcBef>
                <a:spcPts val="0"/>
              </a:spcBef>
              <a:spcAft>
                <a:spcPts val="0"/>
              </a:spcAft>
              <a:buClr>
                <a:schemeClr val="dk1"/>
              </a:buClr>
              <a:buSzPts val="1100"/>
              <a:buFont typeface="Arial"/>
              <a:buNone/>
            </a:pPr>
            <a:r>
              <a:rPr lang="en">
                <a:solidFill>
                  <a:schemeClr val="dk1"/>
                </a:solidFill>
                <a:highlight>
                  <a:srgbClr val="FFFF00"/>
                </a:highlight>
                <a:latin typeface="Courier New"/>
                <a:ea typeface="Courier New"/>
                <a:cs typeface="Courier New"/>
                <a:sym typeface="Courier New"/>
              </a:rPr>
              <a:t>o   </a:t>
            </a:r>
            <a:r>
              <a:rPr lang="en">
                <a:solidFill>
                  <a:schemeClr val="dk1"/>
                </a:solidFill>
                <a:highlight>
                  <a:srgbClr val="FFFF00"/>
                </a:highlight>
              </a:rPr>
              <a:t>Direct payments without contracts</a:t>
            </a:r>
            <a:endParaRPr>
              <a:solidFill>
                <a:schemeClr val="dk1"/>
              </a:solidFill>
              <a:highlight>
                <a:srgbClr val="FFFF00"/>
              </a:highlight>
            </a:endParaRPr>
          </a:p>
          <a:p>
            <a:pPr marL="0" lvl="0" indent="0" rtl="0">
              <a:spcBef>
                <a:spcPts val="0"/>
              </a:spcBef>
              <a:spcAft>
                <a:spcPts val="0"/>
              </a:spcAft>
              <a:buClr>
                <a:schemeClr val="dk1"/>
              </a:buClr>
              <a:buSzPts val="1100"/>
              <a:buFont typeface="Arial"/>
              <a:buNone/>
            </a:pPr>
            <a:r>
              <a:rPr lang="en">
                <a:solidFill>
                  <a:schemeClr val="dk1"/>
                </a:solidFill>
                <a:highlight>
                  <a:srgbClr val="FFFF00"/>
                </a:highlight>
                <a:latin typeface="Courier New"/>
                <a:ea typeface="Courier New"/>
                <a:cs typeface="Courier New"/>
                <a:sym typeface="Courier New"/>
              </a:rPr>
              <a:t>o   </a:t>
            </a:r>
            <a:r>
              <a:rPr lang="en">
                <a:solidFill>
                  <a:schemeClr val="dk1"/>
                </a:solidFill>
                <a:highlight>
                  <a:srgbClr val="FFFF00"/>
                </a:highlight>
              </a:rPr>
              <a:t>If you need immutable data storage</a:t>
            </a:r>
            <a:endParaRPr>
              <a:solidFill>
                <a:schemeClr val="dk1"/>
              </a:solidFill>
              <a:highlight>
                <a:srgbClr val="FFFF00"/>
              </a:highlight>
            </a:endParaRPr>
          </a:p>
          <a:p>
            <a:pPr marL="0" lvl="0" indent="0" rtl="0">
              <a:spcBef>
                <a:spcPts val="0"/>
              </a:spcBef>
              <a:spcAft>
                <a:spcPts val="0"/>
              </a:spcAft>
              <a:buClr>
                <a:schemeClr val="dk1"/>
              </a:buClr>
              <a:buSzPts val="1100"/>
              <a:buFont typeface="Arial"/>
              <a:buNone/>
            </a:pPr>
            <a:r>
              <a:rPr lang="en">
                <a:solidFill>
                  <a:schemeClr val="dk1"/>
                </a:solidFill>
                <a:highlight>
                  <a:srgbClr val="FFFF00"/>
                </a:highlight>
                <a:latin typeface="Courier New"/>
                <a:ea typeface="Courier New"/>
                <a:cs typeface="Courier New"/>
                <a:sym typeface="Courier New"/>
              </a:rPr>
              <a:t>o   </a:t>
            </a:r>
            <a:r>
              <a:rPr lang="en">
                <a:solidFill>
                  <a:schemeClr val="dk1"/>
                </a:solidFill>
                <a:highlight>
                  <a:srgbClr val="FFFF00"/>
                </a:highlight>
              </a:rPr>
              <a:t>If you need non-repudiation parts in a way that if a customer says I didn’t charge then the record is there and it is unchangeable</a:t>
            </a:r>
            <a:endParaRPr>
              <a:solidFill>
                <a:schemeClr val="dk1"/>
              </a:solidFill>
              <a:highlight>
                <a:srgbClr val="FFFF00"/>
              </a:highlight>
            </a:endParaRPr>
          </a:p>
          <a:p>
            <a:pPr marL="0" lvl="0" indent="0"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Shape 43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We had the privilege to speak with Harm van der Brink, who recently released the IOTA Charging Station in the Netherlands. Partnered with Dutch grid operator INEXIS, the charging station combines E-Mobility and Smart Charging - the car has a digital wallet, can directly interact with charging station with minimal human interaction, and controls energy flow towards cars from grid via immersion technologies like blockchain. This is a particularly useful use case because the current system for charging stations deters electric vehicle purchase and use. In February 2018, only 3.4% of new car registrations in the Netherlands were EVs.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EV owners and users across Europe are required to have a national contract with the sales provider to charge at these stations. This is not suitable as it requires interaction with multiple parties just to use the vehicle. The IOTA charging station provides a platform to connect these different parties and share data. As this was only released recently, we cannot conclude its scalability, but it is promising.</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a:solidFill>
                  <a:schemeClr val="dk1"/>
                </a:solidFill>
              </a:rPr>
              <a:t>Here is a quick video of Harm explaining how it works.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marR="0" lvl="1"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This graphic demonstrates that potential future for the energy sector with blockchain and DLT. We have independent producers using solar panels on residential and commercial buildings. There is direct P2P trading between neighbors. Commercial buildings can provide power for electric vehicles in parking lots, and charge public transportation.</a:t>
            </a:r>
            <a:endParaRPr/>
          </a:p>
          <a:p>
            <a:pPr marL="0" lvl="0" indent="0">
              <a:spcBef>
                <a:spcPts val="0"/>
              </a:spcBef>
              <a:spcAft>
                <a:spcPts val="0"/>
              </a:spcAft>
              <a:buClr>
                <a:schemeClr val="dk1"/>
              </a:buClr>
              <a:buSzPts val="1100"/>
              <a:buFont typeface="Arial"/>
              <a:buNone/>
            </a:pPr>
            <a:r>
              <a:rPr lang="en"/>
              <a:t> </a:t>
            </a:r>
            <a:endParaRPr/>
          </a:p>
          <a:p>
            <a:pPr marL="0" lvl="0" indent="0">
              <a:spcBef>
                <a:spcPts val="0"/>
              </a:spcBef>
              <a:spcAft>
                <a:spcPts val="0"/>
              </a:spcAft>
              <a:buClr>
                <a:schemeClr val="dk1"/>
              </a:buClr>
              <a:buSzPts val="1100"/>
              <a:buFont typeface="Arial"/>
              <a:buNone/>
            </a:pPr>
            <a:r>
              <a:rPr lang="en"/>
              <a:t>But as we’ve seen with the IOTA Charging Station, to realize the full potential for blockchain in the energy sector, smart mobility is key. [Transition to John’s slides]</a:t>
            </a:r>
            <a:endParaRPr/>
          </a:p>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Shape 4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Once one car learns of something (road hazard, traffic, etc.) they all learn it and re-calculate the most efficient means of getting everyone to where they need to go</a:t>
            </a:r>
            <a:endParaRPr/>
          </a:p>
          <a:p>
            <a:pPr marL="171450" marR="0" lvl="0" indent="-171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Those in a rush can compensate those not in a rush to allocate scarce resources (highway space) more efficiently.</a:t>
            </a:r>
            <a:endParaRPr/>
          </a:p>
          <a:p>
            <a:pPr marL="171450" marR="0" lvl="0" indent="-171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Need this to be done in a trustless decentralized fashion</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Shape 4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Shape 48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IOTA partnered with these two organizations to develop some ‘Proof-of-Concepts’ but this is still very much in the early stages of development</a:t>
            </a:r>
            <a:endParaRPr/>
          </a:p>
          <a:p>
            <a:pPr marL="457200" marR="0" lvl="0" indent="-298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MaaS = Mobility as a Service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is the VW I.D. Vizzion revealed at the Geneva Auto Show in March of this Year.</a:t>
            </a:r>
            <a:br>
              <a:rPr lang="en"/>
            </a:br>
            <a:br>
              <a:rPr lang="en"/>
            </a:br>
            <a:r>
              <a:rPr lang="en"/>
              <a:t>This concept car has no steering wheel, no accelerator or brake but the first production version is slated for 2022 – that’s just 4 years away. The car sports 302 horsepower, has a range of 500-600Km on a single charge and will boast Level 5, fully autonomous capabilities, artificial intelligence and a holographic user interface making it a mobile entertainment center. Commuting just became attractive again.</a:t>
            </a:r>
            <a:br>
              <a:rPr lang="en"/>
            </a:br>
            <a:br>
              <a:rPr lang="en"/>
            </a:br>
            <a:r>
              <a:rPr lang="en"/>
              <a:t>VW expects to have 15 production vehicles based on the same MEB platform by 2025.</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Shape 4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15950" marR="0" lvl="1"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Terry Shane</a:t>
            </a:r>
            <a:endParaRPr/>
          </a:p>
          <a:p>
            <a:pPr marL="0" lvl="0" indent="0">
              <a:spcBef>
                <a:spcPts val="0"/>
              </a:spcBef>
              <a:spcAft>
                <a:spcPts val="0"/>
              </a:spcAft>
              <a:buClr>
                <a:schemeClr val="dk1"/>
              </a:buClr>
              <a:buSzPts val="1100"/>
              <a:buFont typeface="Arial"/>
              <a:buNone/>
            </a:pPr>
            <a:r>
              <a:rPr lang="en"/>
              <a:t>The scarcity principle - the price for a scarce good will always rise until equilibrium is reached</a:t>
            </a:r>
            <a:endParaRPr/>
          </a:p>
          <a:p>
            <a:pPr marL="0" lvl="0" indent="0">
              <a:spcBef>
                <a:spcPts val="0"/>
              </a:spcBef>
              <a:spcAft>
                <a:spcPts val="0"/>
              </a:spcAft>
              <a:buClr>
                <a:schemeClr val="dk1"/>
              </a:buClr>
              <a:buSzPts val="1100"/>
              <a:buFont typeface="Arial"/>
              <a:buNone/>
            </a:pPr>
            <a:r>
              <a:rPr lang="en"/>
              <a:t>"All proof-of-work blockchains are essentially based on achieving consensus by setting up competition for scarce resources"</a:t>
            </a:r>
            <a:endParaRPr/>
          </a:p>
          <a:p>
            <a:pPr marL="0" lvl="0" indent="0">
              <a:spcBef>
                <a:spcPts val="0"/>
              </a:spcBef>
              <a:spcAft>
                <a:spcPts val="0"/>
              </a:spcAft>
              <a:buClr>
                <a:schemeClr val="dk1"/>
              </a:buClr>
              <a:buSzPts val="1100"/>
              <a:buFont typeface="Arial"/>
              <a:buNone/>
            </a:pPr>
            <a:r>
              <a:rPr lang="en"/>
              <a:t>"The system simply cannot scale to the demand that's coming"</a:t>
            </a:r>
            <a:endParaRPr/>
          </a:p>
          <a:p>
            <a:pPr marL="0" lvl="0" indent="0">
              <a:spcBef>
                <a:spcPts val="0"/>
              </a:spcBef>
              <a:spcAft>
                <a:spcPts val="0"/>
              </a:spcAft>
              <a:buClr>
                <a:schemeClr val="dk1"/>
              </a:buClr>
              <a:buSzPts val="1100"/>
              <a:buFont typeface="Arial"/>
              <a:buNone/>
            </a:pPr>
            <a:r>
              <a:rPr lang="en"/>
              <a:t>"Blockchain is not as distributed as you might think"</a:t>
            </a:r>
            <a:endParaRPr/>
          </a:p>
          <a:p>
            <a:pPr marL="0" lvl="0" indent="0">
              <a:spcBef>
                <a:spcPts val="0"/>
              </a:spcBef>
              <a:spcAft>
                <a:spcPts val="0"/>
              </a:spcAft>
              <a:buNone/>
            </a:pPr>
            <a:endParaRPr/>
          </a:p>
        </p:txBody>
      </p:sp>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Shape 31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Shape 3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Rather than relying on a centralized entity to maintain a ledger/database, independent and anonymous nodes are able to do this in a trustless environment</a:t>
            </a:r>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By rewarding honest behavior, an anonymous network of nodes can come to an agreement, settle discrepancies, and protect against attacks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This is done through various incentive schemes such as Proof-of-Work, Proof-of-Stake, and others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Shape 35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Shape 3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600"/>
              </a:spcBef>
              <a:spcAft>
                <a:spcPts val="0"/>
              </a:spcAft>
              <a:buClr>
                <a:srgbClr val="000000"/>
              </a:buClr>
              <a:buSzPts val="1100"/>
              <a:buFont typeface="Arial"/>
              <a:buNone/>
            </a:pPr>
            <a:r>
              <a:rPr lang="en">
                <a:solidFill>
                  <a:schemeClr val="dk1"/>
                </a:solidFill>
              </a:rPr>
              <a:t>First area to explore is supply chain and financial services. We’re focusing on this industry bc of the size, and bc of the potential for cost reduction and increased efficiency through technologies such as blockchain.</a:t>
            </a:r>
            <a:endParaRPr>
              <a:solidFill>
                <a:schemeClr val="dk1"/>
              </a:solidFill>
            </a:endParaRPr>
          </a:p>
          <a:p>
            <a:pPr marL="0" marR="0" lvl="0" indent="0" algn="l" rtl="0">
              <a:lnSpc>
                <a:spcPct val="100000"/>
              </a:lnSpc>
              <a:spcBef>
                <a:spcPts val="1600"/>
              </a:spcBef>
              <a:spcAft>
                <a:spcPts val="0"/>
              </a:spcAft>
              <a:buClr>
                <a:srgbClr val="000000"/>
              </a:buClr>
              <a:buSzPts val="1100"/>
              <a:buFont typeface="Arial"/>
              <a:buNone/>
            </a:pPr>
            <a:r>
              <a:rPr lang="en"/>
              <a:t>Trade is $4T industry, financial services tied to it bc documentation involved with moving goods from one place to another place, WEF estimates efficiency in reducing trade barriers, including blockchain tech would reduce costs by 15%, ⅕ of transport cost is paperwork. We believe blockchain could be a huge contributor to this cost reduction by making  </a:t>
            </a:r>
            <a:endParaRPr/>
          </a:p>
          <a:p>
            <a:pPr marL="0" marR="0" lvl="0" indent="0" algn="l" rtl="0">
              <a:lnSpc>
                <a:spcPct val="100000"/>
              </a:lnSpc>
              <a:spcBef>
                <a:spcPts val="1600"/>
              </a:spcBef>
              <a:spcAft>
                <a:spcPts val="1600"/>
              </a:spcAft>
              <a:buClr>
                <a:srgbClr val="000000"/>
              </a:buClr>
              <a:buSzPts val="1100"/>
              <a:buFont typeface="Arial"/>
              <a:buNone/>
            </a:pPr>
            <a:r>
              <a:rPr lang="en"/>
              <a:t>Financial services industry very complex, lots of players, intermediaries, institutions, government, regulators that all take part in some part of a transaction. This makes the transaction approval process very slow, lack of transparency around where documents and transactions are in the whole process, who is currently responsible for them, and who all the players are, and nowhere do you see this more than in the supply chain/trade finance process. This is where blockchain can come in, leveraging the distributed ledger to make things more efficient, more transparent, potentially cheaper, and faster. Let’s dive a little deeper into the current supply chain process and how blockchain could change that.</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D9D9D9"/>
        </a:solidFill>
        <a:effectLst/>
      </p:bgPr>
    </p:bg>
    <p:spTree>
      <p:nvGrpSpPr>
        <p:cNvPr id="1" name="Shape 18"/>
        <p:cNvGrpSpPr/>
        <p:nvPr/>
      </p:nvGrpSpPr>
      <p:grpSpPr>
        <a:xfrm>
          <a:off x="0" y="0"/>
          <a:ext cx="0" cy="0"/>
          <a:chOff x="0" y="0"/>
          <a:chExt cx="0" cy="0"/>
        </a:xfrm>
      </p:grpSpPr>
      <p:grpSp>
        <p:nvGrpSpPr>
          <p:cNvPr id="19" name="Shape 19"/>
          <p:cNvGrpSpPr/>
          <p:nvPr/>
        </p:nvGrpSpPr>
        <p:grpSpPr>
          <a:xfrm>
            <a:off x="409575" y="-3572"/>
            <a:ext cx="3761184" cy="5147072"/>
            <a:chOff x="2928938" y="-4763"/>
            <a:chExt cx="5014912" cy="6862763"/>
          </a:xfrm>
        </p:grpSpPr>
        <p:sp>
          <p:nvSpPr>
            <p:cNvPr id="20" name="Shape 20"/>
            <p:cNvSpPr/>
            <p:nvPr/>
          </p:nvSpPr>
          <p:spPr>
            <a:xfrm>
              <a:off x="3367088" y="-4763"/>
              <a:ext cx="1063625" cy="2782888"/>
            </a:xfrm>
            <a:custGeom>
              <a:avLst/>
              <a:gdLst/>
              <a:ahLst/>
              <a:cxnLst/>
              <a:rect l="0" t="0" r="0" b="0"/>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21" name="Shape 21"/>
            <p:cNvSpPr/>
            <p:nvPr/>
          </p:nvSpPr>
          <p:spPr>
            <a:xfrm>
              <a:off x="2928938" y="-4763"/>
              <a:ext cx="1035050" cy="2673350"/>
            </a:xfrm>
            <a:custGeom>
              <a:avLst/>
              <a:gdLst/>
              <a:ahLst/>
              <a:cxnLst/>
              <a:rect l="0" t="0" r="0" b="0"/>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2" name="Shape 22"/>
            <p:cNvSpPr/>
            <p:nvPr/>
          </p:nvSpPr>
          <p:spPr>
            <a:xfrm>
              <a:off x="2928938" y="2582862"/>
              <a:ext cx="2693987" cy="4275138"/>
            </a:xfrm>
            <a:custGeom>
              <a:avLst/>
              <a:gdLst/>
              <a:ahLst/>
              <a:cxnLst/>
              <a:rect l="0" t="0" r="0" b="0"/>
              <a:pathLst>
                <a:path w="1697" h="2693" extrusionOk="0">
                  <a:moveTo>
                    <a:pt x="0" y="0"/>
                  </a:moveTo>
                  <a:lnTo>
                    <a:pt x="1622" y="2693"/>
                  </a:lnTo>
                  <a:lnTo>
                    <a:pt x="1697" y="2693"/>
                  </a:lnTo>
                  <a:lnTo>
                    <a:pt x="0" y="0"/>
                  </a:lnTo>
                  <a:close/>
                </a:path>
              </a:pathLst>
            </a:custGeom>
            <a:solidFill>
              <a:srgbClr val="262626"/>
            </a:solidFill>
            <a:ln>
              <a:noFill/>
            </a:ln>
          </p:spPr>
        </p:sp>
        <p:sp>
          <p:nvSpPr>
            <p:cNvPr id="23" name="Shape 23"/>
            <p:cNvSpPr/>
            <p:nvPr/>
          </p:nvSpPr>
          <p:spPr>
            <a:xfrm>
              <a:off x="3371850" y="2692400"/>
              <a:ext cx="3332162" cy="4165600"/>
            </a:xfrm>
            <a:custGeom>
              <a:avLst/>
              <a:gdLst/>
              <a:ahLst/>
              <a:cxnLst/>
              <a:rect l="0" t="0" r="0" b="0"/>
              <a:pathLst>
                <a:path w="2099" h="2624" extrusionOk="0">
                  <a:moveTo>
                    <a:pt x="2099" y="2624"/>
                  </a:moveTo>
                  <a:lnTo>
                    <a:pt x="0" y="0"/>
                  </a:lnTo>
                  <a:lnTo>
                    <a:pt x="2021" y="2624"/>
                  </a:lnTo>
                  <a:lnTo>
                    <a:pt x="2099" y="2624"/>
                  </a:lnTo>
                  <a:close/>
                </a:path>
              </a:pathLst>
            </a:custGeom>
            <a:solidFill>
              <a:srgbClr val="0B5982"/>
            </a:solidFill>
            <a:ln>
              <a:noFill/>
            </a:ln>
          </p:spPr>
        </p:sp>
        <p:sp>
          <p:nvSpPr>
            <p:cNvPr id="24" name="Shape 24"/>
            <p:cNvSpPr/>
            <p:nvPr/>
          </p:nvSpPr>
          <p:spPr>
            <a:xfrm>
              <a:off x="3367088" y="2687637"/>
              <a:ext cx="4576762" cy="4170363"/>
            </a:xfrm>
            <a:custGeom>
              <a:avLst/>
              <a:gdLst/>
              <a:ahLst/>
              <a:cxnLst/>
              <a:rect l="0" t="0" r="0" b="0"/>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25" name="Shape 25"/>
            <p:cNvSpPr/>
            <p:nvPr/>
          </p:nvSpPr>
          <p:spPr>
            <a:xfrm>
              <a:off x="2928938" y="2578100"/>
              <a:ext cx="3584575" cy="4279900"/>
            </a:xfrm>
            <a:custGeom>
              <a:avLst/>
              <a:gdLst/>
              <a:ahLst/>
              <a:cxnLst/>
              <a:rect l="0" t="0" r="0" b="0"/>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26" name="Shape 26"/>
          <p:cNvSpPr txBox="1">
            <a:spLocks noGrp="1"/>
          </p:cNvSpPr>
          <p:nvPr>
            <p:ph type="ctrTitle"/>
          </p:nvPr>
        </p:nvSpPr>
        <p:spPr>
          <a:xfrm>
            <a:off x="2196301" y="1035052"/>
            <a:ext cx="6430967" cy="1962149"/>
          </a:xfrm>
          <a:prstGeom prst="rect">
            <a:avLst/>
          </a:prstGeom>
          <a:noFill/>
          <a:ln>
            <a:noFill/>
          </a:ln>
        </p:spPr>
        <p:txBody>
          <a:bodyPr spcFirstLastPara="1" wrap="square" lIns="91425" tIns="91425" rIns="91425" bIns="91425" anchor="b" anchorCtr="0"/>
          <a:lstStyle>
            <a:lvl1pPr marR="0" lvl="0" algn="r" rtl="0">
              <a:spcBef>
                <a:spcPts val="0"/>
              </a:spcBef>
              <a:spcAft>
                <a:spcPts val="0"/>
              </a:spcAft>
              <a:buClr>
                <a:schemeClr val="dk1"/>
              </a:buClr>
              <a:buSzPts val="4500"/>
              <a:buFont typeface="Corbel"/>
              <a:buNone/>
              <a:defRPr sz="45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 name="Shape 27"/>
          <p:cNvSpPr txBox="1">
            <a:spLocks noGrp="1"/>
          </p:cNvSpPr>
          <p:nvPr>
            <p:ph type="subTitle" idx="1"/>
          </p:nvPr>
        </p:nvSpPr>
        <p:spPr>
          <a:xfrm>
            <a:off x="3386533" y="2997200"/>
            <a:ext cx="5240734" cy="1041401"/>
          </a:xfrm>
          <a:prstGeom prst="rect">
            <a:avLst/>
          </a:prstGeom>
          <a:noFill/>
          <a:ln>
            <a:noFill/>
          </a:ln>
        </p:spPr>
        <p:txBody>
          <a:bodyPr spcFirstLastPara="1" wrap="square" lIns="91425" tIns="91425" rIns="91425" bIns="91425" anchor="t" anchorCtr="0"/>
          <a:lstStyle>
            <a:lvl1pPr marR="0" lvl="0" algn="r" rtl="0">
              <a:spcBef>
                <a:spcPts val="315"/>
              </a:spcBef>
              <a:spcAft>
                <a:spcPts val="0"/>
              </a:spcAft>
              <a:buClr>
                <a:srgbClr val="1186C3"/>
              </a:buClr>
              <a:buSzPts val="2284"/>
              <a:buFont typeface="Arial"/>
              <a:buNone/>
              <a:defRPr sz="1575" b="0" i="0" u="none" strike="noStrike" cap="none">
                <a:solidFill>
                  <a:schemeClr val="dk1"/>
                </a:solidFill>
                <a:latin typeface="Corbel"/>
                <a:ea typeface="Corbel"/>
                <a:cs typeface="Corbel"/>
                <a:sym typeface="Corbel"/>
              </a:defRPr>
            </a:lvl1pPr>
            <a:lvl2pPr marR="0" lvl="1" algn="ctr" rtl="0">
              <a:spcBef>
                <a:spcPts val="450"/>
              </a:spcBef>
              <a:spcAft>
                <a:spcPts val="0"/>
              </a:spcAft>
              <a:buClr>
                <a:srgbClr val="1186C3"/>
              </a:buClr>
              <a:buSzPts val="2175"/>
              <a:buFont typeface="Arial"/>
              <a:buNone/>
              <a:defRPr sz="1500" b="0" i="0" u="none" strike="noStrike" cap="none">
                <a:solidFill>
                  <a:srgbClr val="888888"/>
                </a:solidFill>
                <a:latin typeface="Corbel"/>
                <a:ea typeface="Corbel"/>
                <a:cs typeface="Corbel"/>
                <a:sym typeface="Corbel"/>
              </a:defRPr>
            </a:lvl2pPr>
            <a:lvl3pPr marR="0" lvl="2" algn="ctr"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3pPr>
            <a:lvl4pPr marR="0" lvl="3" algn="ctr"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4pPr>
            <a:lvl5pPr marR="0" lvl="4"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R="0" lvl="5"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R="0" lvl="6"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R="0" lvl="7"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R="0" lvl="8" algn="ctr"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28" name="Shape 28"/>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9" name="Shape 29"/>
          <p:cNvSpPr txBox="1">
            <a:spLocks noGrp="1"/>
          </p:cNvSpPr>
          <p:nvPr>
            <p:ph type="ftr" idx="11"/>
          </p:nvPr>
        </p:nvSpPr>
        <p:spPr>
          <a:xfrm>
            <a:off x="3999309" y="4412457"/>
            <a:ext cx="32430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0" name="Shape 30"/>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1112043" y="1314449"/>
            <a:ext cx="4069619" cy="10287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2100"/>
              <a:buFont typeface="Corbel"/>
              <a:buNone/>
              <a:defRPr sz="21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1" name="Shape 81"/>
          <p:cNvSpPr>
            <a:spLocks noGrp="1"/>
          </p:cNvSpPr>
          <p:nvPr>
            <p:ph type="pic" idx="2"/>
          </p:nvPr>
        </p:nvSpPr>
        <p:spPr>
          <a:xfrm>
            <a:off x="5696011" y="685800"/>
            <a:ext cx="2460731" cy="3429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91425" rIns="91425" bIns="91425" anchor="t" anchorCtr="0"/>
          <a:lstStyle>
            <a:lvl1pPr marR="0" lvl="0" algn="ctr" rtl="0">
              <a:spcBef>
                <a:spcPts val="24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1pPr>
            <a:lvl2pPr marR="0" lvl="1"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R="0" lvl="2"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3pPr>
            <a:lvl4pPr marR="0" lvl="3"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4pPr>
            <a:lvl5pPr marR="0" lvl="4"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5pPr>
            <a:lvl6pPr marR="0" lvl="5"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6pPr>
            <a:lvl7pPr marR="0" lvl="6"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7pPr>
            <a:lvl8pPr marR="0" lvl="7"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8pPr>
            <a:lvl9pPr marR="0" lvl="8" algn="l" rtl="0">
              <a:spcBef>
                <a:spcPts val="450"/>
              </a:spcBef>
              <a:spcAft>
                <a:spcPts val="450"/>
              </a:spcAft>
              <a:buClr>
                <a:srgbClr val="1186C3"/>
              </a:buClr>
              <a:buSzPts val="1740"/>
              <a:buFont typeface="Arial"/>
              <a:buNone/>
              <a:defRPr sz="1200" b="0" i="0" u="none" strike="noStrike" cap="none">
                <a:solidFill>
                  <a:schemeClr val="dk1"/>
                </a:solidFill>
                <a:latin typeface="Corbel"/>
                <a:ea typeface="Corbel"/>
                <a:cs typeface="Corbel"/>
                <a:sym typeface="Corbel"/>
              </a:defRPr>
            </a:lvl9pPr>
          </a:lstStyle>
          <a:p>
            <a:endParaRPr/>
          </a:p>
        </p:txBody>
      </p:sp>
      <p:sp>
        <p:nvSpPr>
          <p:cNvPr id="82" name="Shape 82"/>
          <p:cNvSpPr txBox="1">
            <a:spLocks noGrp="1"/>
          </p:cNvSpPr>
          <p:nvPr>
            <p:ph type="body" idx="1"/>
          </p:nvPr>
        </p:nvSpPr>
        <p:spPr>
          <a:xfrm>
            <a:off x="1112043" y="2343149"/>
            <a:ext cx="4069619" cy="1371600"/>
          </a:xfrm>
          <a:prstGeom prst="rect">
            <a:avLst/>
          </a:prstGeom>
          <a:noFill/>
          <a:ln>
            <a:noFill/>
          </a:ln>
        </p:spPr>
        <p:txBody>
          <a:bodyPr spcFirstLastPara="1" wrap="square" lIns="91425" tIns="91425" rIns="91425" bIns="91425" anchor="ctr" anchorCtr="0"/>
          <a:lstStyle>
            <a:lvl1pPr marL="457200" marR="0" lvl="0" indent="-228600" algn="ctr"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088"/>
              <a:buFont typeface="Arial"/>
              <a:buNone/>
              <a:defRPr sz="7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979"/>
              <a:buFont typeface="Arial"/>
              <a:buNone/>
              <a:defRPr sz="675" b="0" i="0" u="none" strike="noStrike" cap="none">
                <a:solidFill>
                  <a:schemeClr val="dk1"/>
                </a:solidFill>
                <a:latin typeface="Corbel"/>
                <a:ea typeface="Corbel"/>
                <a:cs typeface="Corbel"/>
                <a:sym typeface="Corbel"/>
              </a:defRPr>
            </a:lvl9pPr>
          </a:lstStyle>
          <a:p>
            <a:endParaRPr/>
          </a:p>
        </p:txBody>
      </p:sp>
      <p:sp>
        <p:nvSpPr>
          <p:cNvPr id="83" name="Shape 83"/>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4" name="Shape 84"/>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5" name="Shape 85"/>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1113234" y="3549649"/>
            <a:ext cx="7514033" cy="425054"/>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Shape 88"/>
          <p:cNvSpPr>
            <a:spLocks noGrp="1"/>
          </p:cNvSpPr>
          <p:nvPr>
            <p:ph type="pic" idx="2"/>
          </p:nvPr>
        </p:nvSpPr>
        <p:spPr>
          <a:xfrm>
            <a:off x="1789509" y="699084"/>
            <a:ext cx="6169458" cy="2373732"/>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91425" rIns="91425" bIns="91425" anchor="t" anchorCtr="0"/>
          <a:lstStyle>
            <a:lvl1pPr marR="0" lvl="0" algn="ctr" rtl="0">
              <a:spcBef>
                <a:spcPts val="24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1pPr>
            <a:lvl2pPr marR="0" lvl="1"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R="0" lvl="2"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3pPr>
            <a:lvl4pPr marR="0" lvl="3"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4pPr>
            <a:lvl5pPr marR="0" lvl="4"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5pPr>
            <a:lvl6pPr marR="0" lvl="5"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6pPr>
            <a:lvl7pPr marR="0" lvl="6"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7pPr>
            <a:lvl8pPr marR="0" lvl="7"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8pPr>
            <a:lvl9pPr marR="0" lvl="8" algn="l" rtl="0">
              <a:spcBef>
                <a:spcPts val="450"/>
              </a:spcBef>
              <a:spcAft>
                <a:spcPts val="450"/>
              </a:spcAft>
              <a:buClr>
                <a:srgbClr val="1186C3"/>
              </a:buClr>
              <a:buSzPts val="1740"/>
              <a:buFont typeface="Arial"/>
              <a:buNone/>
              <a:defRPr sz="1200" b="0" i="0" u="none" strike="noStrike" cap="none">
                <a:solidFill>
                  <a:schemeClr val="dk1"/>
                </a:solidFill>
                <a:latin typeface="Corbel"/>
                <a:ea typeface="Corbel"/>
                <a:cs typeface="Corbel"/>
                <a:sym typeface="Corbel"/>
              </a:defRPr>
            </a:lvl9pPr>
          </a:lstStyle>
          <a:p>
            <a:endParaRPr/>
          </a:p>
        </p:txBody>
      </p:sp>
      <p:sp>
        <p:nvSpPr>
          <p:cNvPr id="89" name="Shape 89"/>
          <p:cNvSpPr txBox="1">
            <a:spLocks noGrp="1"/>
          </p:cNvSpPr>
          <p:nvPr>
            <p:ph type="body" idx="1"/>
          </p:nvPr>
        </p:nvSpPr>
        <p:spPr>
          <a:xfrm>
            <a:off x="1113234" y="3974702"/>
            <a:ext cx="7514033" cy="370284"/>
          </a:xfrm>
          <a:prstGeom prst="rect">
            <a:avLst/>
          </a:prstGeom>
          <a:noFill/>
          <a:ln>
            <a:noFill/>
          </a:ln>
        </p:spPr>
        <p:txBody>
          <a:bodyPr spcFirstLastPara="1" wrap="square" lIns="91425" tIns="91425" rIns="91425" bIns="91425" anchor="ctr" anchorCtr="0"/>
          <a:lstStyle>
            <a:lvl1pPr marL="457200" marR="0" lvl="0" indent="-228600" algn="ctr" rtl="0">
              <a:spcBef>
                <a:spcPts val="210"/>
              </a:spcBef>
              <a:spcAft>
                <a:spcPts val="0"/>
              </a:spcAft>
              <a:buClr>
                <a:srgbClr val="1186C3"/>
              </a:buClr>
              <a:buSzPts val="1523"/>
              <a:buFont typeface="Arial"/>
              <a:buNone/>
              <a:defRPr sz="10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088"/>
              <a:buFont typeface="Arial"/>
              <a:buNone/>
              <a:defRPr sz="7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979"/>
              <a:buFont typeface="Arial"/>
              <a:buNone/>
              <a:defRPr sz="675" b="0" i="0" u="none" strike="noStrike" cap="none">
                <a:solidFill>
                  <a:schemeClr val="dk1"/>
                </a:solidFill>
                <a:latin typeface="Corbel"/>
                <a:ea typeface="Corbel"/>
                <a:cs typeface="Corbel"/>
                <a:sym typeface="Corbel"/>
              </a:defRPr>
            </a:lvl9pPr>
          </a:lstStyle>
          <a:p>
            <a:endParaRPr/>
          </a:p>
        </p:txBody>
      </p:sp>
      <p:sp>
        <p:nvSpPr>
          <p:cNvPr id="90" name="Shape 90"/>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91" name="Shape 91"/>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92" name="Shape 92"/>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1113235" y="514350"/>
            <a:ext cx="7514033"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5" name="Shape 95"/>
          <p:cNvSpPr txBox="1">
            <a:spLocks noGrp="1"/>
          </p:cNvSpPr>
          <p:nvPr>
            <p:ph type="body" idx="1"/>
          </p:nvPr>
        </p:nvSpPr>
        <p:spPr>
          <a:xfrm>
            <a:off x="1113234" y="3257550"/>
            <a:ext cx="7514035" cy="1085850"/>
          </a:xfrm>
          <a:prstGeom prst="rect">
            <a:avLst/>
          </a:prstGeom>
          <a:noFill/>
          <a:ln>
            <a:noFill/>
          </a:ln>
        </p:spPr>
        <p:txBody>
          <a:bodyPr spcFirstLastPara="1" wrap="square" lIns="91425" tIns="91425" rIns="91425" bIns="91425" anchor="ctr" anchorCtr="0"/>
          <a:lstStyle>
            <a:lvl1pPr marL="457200" marR="0" lvl="0" indent="-228600" algn="ct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96" name="Shape 96"/>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97" name="Shape 97"/>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98" name="Shape 98"/>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Shape 100"/>
          <p:cNvSpPr txBox="1"/>
          <p:nvPr/>
        </p:nvSpPr>
        <p:spPr>
          <a:xfrm>
            <a:off x="1198959" y="64726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6000"/>
              <a:buFont typeface="Corbel"/>
              <a:buNone/>
            </a:pPr>
            <a:r>
              <a:rPr lang="en" sz="6000" b="0" cap="none">
                <a:solidFill>
                  <a:schemeClr val="dk1"/>
                </a:solidFill>
                <a:latin typeface="Corbel"/>
                <a:ea typeface="Corbel"/>
                <a:cs typeface="Corbel"/>
                <a:sym typeface="Corbel"/>
              </a:rPr>
              <a:t>“</a:t>
            </a:r>
            <a:endParaRPr/>
          </a:p>
        </p:txBody>
      </p:sp>
      <p:sp>
        <p:nvSpPr>
          <p:cNvPr id="101" name="Shape 101"/>
          <p:cNvSpPr txBox="1"/>
          <p:nvPr/>
        </p:nvSpPr>
        <p:spPr>
          <a:xfrm>
            <a:off x="8170069" y="2114549"/>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dk1"/>
              </a:buClr>
              <a:buSzPts val="6000"/>
              <a:buFont typeface="Corbel"/>
              <a:buNone/>
            </a:pPr>
            <a:r>
              <a:rPr lang="en" sz="6000" b="0" cap="none">
                <a:solidFill>
                  <a:schemeClr val="dk1"/>
                </a:solidFill>
                <a:latin typeface="Corbel"/>
                <a:ea typeface="Corbel"/>
                <a:cs typeface="Corbel"/>
                <a:sym typeface="Corbel"/>
              </a:rPr>
              <a:t>”</a:t>
            </a:r>
            <a:endParaRPr/>
          </a:p>
        </p:txBody>
      </p:sp>
      <p:sp>
        <p:nvSpPr>
          <p:cNvPr id="102" name="Shape 102"/>
          <p:cNvSpPr txBox="1">
            <a:spLocks noGrp="1"/>
          </p:cNvSpPr>
          <p:nvPr>
            <p:ph type="title"/>
          </p:nvPr>
        </p:nvSpPr>
        <p:spPr>
          <a:xfrm>
            <a:off x="1656159" y="514351"/>
            <a:ext cx="6742509" cy="205739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3" name="Shape 103"/>
          <p:cNvSpPr txBox="1">
            <a:spLocks noGrp="1"/>
          </p:cNvSpPr>
          <p:nvPr>
            <p:ph type="body" idx="1"/>
          </p:nvPr>
        </p:nvSpPr>
        <p:spPr>
          <a:xfrm>
            <a:off x="1827609" y="2571749"/>
            <a:ext cx="6399611" cy="285750"/>
          </a:xfrm>
          <a:prstGeom prst="rect">
            <a:avLst/>
          </a:prstGeom>
          <a:noFill/>
          <a:ln>
            <a:noFill/>
          </a:ln>
        </p:spPr>
        <p:txBody>
          <a:bodyPr spcFirstLastPara="1" wrap="square" lIns="91425" tIns="91425" rIns="91425" bIns="91425" anchor="ctr" anchorCtr="0"/>
          <a:lstStyle>
            <a:lvl1pPr marL="457200" marR="0" lvl="0" indent="-228600" algn="l"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04" name="Shape 104"/>
          <p:cNvSpPr txBox="1">
            <a:spLocks noGrp="1"/>
          </p:cNvSpPr>
          <p:nvPr>
            <p:ph type="body" idx="2"/>
          </p:nvPr>
        </p:nvSpPr>
        <p:spPr>
          <a:xfrm>
            <a:off x="1113234" y="3257550"/>
            <a:ext cx="7514033" cy="1085850"/>
          </a:xfrm>
          <a:prstGeom prst="rect">
            <a:avLst/>
          </a:prstGeom>
          <a:noFill/>
          <a:ln>
            <a:noFill/>
          </a:ln>
        </p:spPr>
        <p:txBody>
          <a:bodyPr spcFirstLastPara="1" wrap="square" lIns="91425" tIns="91425" rIns="91425" bIns="91425" anchor="ctr" anchorCtr="0"/>
          <a:lstStyle>
            <a:lvl1pPr marL="457200" marR="0" lvl="0" indent="-228600" algn="ct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105" name="Shape 105"/>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06" name="Shape 106"/>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07" name="Shape 107"/>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113235" y="2481436"/>
            <a:ext cx="7514032" cy="1101600"/>
          </a:xfrm>
          <a:prstGeom prst="rect">
            <a:avLst/>
          </a:prstGeom>
          <a:noFill/>
          <a:ln>
            <a:noFill/>
          </a:ln>
        </p:spPr>
        <p:txBody>
          <a:bodyPr spcFirstLastPara="1" wrap="square" lIns="91425" tIns="91425" rIns="91425" bIns="91425" anchor="b" anchorCtr="0"/>
          <a:lstStyle>
            <a:lvl1pPr marR="0" lvl="0" algn="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1113234" y="3583036"/>
            <a:ext cx="7514033" cy="645300"/>
          </a:xfrm>
          <a:prstGeom prst="rect">
            <a:avLst/>
          </a:prstGeom>
          <a:noFill/>
          <a:ln>
            <a:noFill/>
          </a:ln>
        </p:spPr>
        <p:txBody>
          <a:bodyPr spcFirstLastPara="1" wrap="square" lIns="91425" tIns="91425" rIns="91425" bIns="91425" anchor="t" anchorCtr="0"/>
          <a:lstStyle>
            <a:lvl1pPr marL="457200" marR="0" lvl="0" indent="-228600" algn="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111" name="Shape 111"/>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12" name="Shape 112"/>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13" name="Shape 113"/>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4"/>
        <p:cNvGrpSpPr/>
        <p:nvPr/>
      </p:nvGrpSpPr>
      <p:grpSpPr>
        <a:xfrm>
          <a:off x="0" y="0"/>
          <a:ext cx="0" cy="0"/>
          <a:chOff x="0" y="0"/>
          <a:chExt cx="0" cy="0"/>
        </a:xfrm>
      </p:grpSpPr>
      <p:sp>
        <p:nvSpPr>
          <p:cNvPr id="115" name="Shape 115"/>
          <p:cNvSpPr txBox="1"/>
          <p:nvPr/>
        </p:nvSpPr>
        <p:spPr>
          <a:xfrm>
            <a:off x="1198959" y="64726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6000"/>
              <a:buFont typeface="Corbel"/>
              <a:buNone/>
            </a:pPr>
            <a:r>
              <a:rPr lang="en" sz="6000" b="0" cap="none">
                <a:solidFill>
                  <a:schemeClr val="dk1"/>
                </a:solidFill>
                <a:latin typeface="Corbel"/>
                <a:ea typeface="Corbel"/>
                <a:cs typeface="Corbel"/>
                <a:sym typeface="Corbel"/>
              </a:rPr>
              <a:t>“</a:t>
            </a:r>
            <a:endParaRPr/>
          </a:p>
        </p:txBody>
      </p:sp>
      <p:sp>
        <p:nvSpPr>
          <p:cNvPr id="116" name="Shape 116"/>
          <p:cNvSpPr txBox="1"/>
          <p:nvPr/>
        </p:nvSpPr>
        <p:spPr>
          <a:xfrm>
            <a:off x="8170069" y="2114549"/>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dk1"/>
              </a:buClr>
              <a:buSzPts val="6000"/>
              <a:buFont typeface="Corbel"/>
              <a:buNone/>
            </a:pPr>
            <a:r>
              <a:rPr lang="en" sz="6000" b="0" cap="none">
                <a:solidFill>
                  <a:schemeClr val="dk1"/>
                </a:solidFill>
                <a:latin typeface="Corbel"/>
                <a:ea typeface="Corbel"/>
                <a:cs typeface="Corbel"/>
                <a:sym typeface="Corbel"/>
              </a:rPr>
              <a:t>”</a:t>
            </a:r>
            <a:endParaRPr/>
          </a:p>
        </p:txBody>
      </p:sp>
      <p:sp>
        <p:nvSpPr>
          <p:cNvPr id="117" name="Shape 117"/>
          <p:cNvSpPr txBox="1">
            <a:spLocks noGrp="1"/>
          </p:cNvSpPr>
          <p:nvPr>
            <p:ph type="title"/>
          </p:nvPr>
        </p:nvSpPr>
        <p:spPr>
          <a:xfrm>
            <a:off x="1656159" y="514351"/>
            <a:ext cx="6742509" cy="205739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8" name="Shape 118"/>
          <p:cNvSpPr txBox="1">
            <a:spLocks noGrp="1"/>
          </p:cNvSpPr>
          <p:nvPr>
            <p:ph type="body" idx="1"/>
          </p:nvPr>
        </p:nvSpPr>
        <p:spPr>
          <a:xfrm>
            <a:off x="1113235" y="2914650"/>
            <a:ext cx="7514033" cy="666750"/>
          </a:xfrm>
          <a:prstGeom prst="rect">
            <a:avLst/>
          </a:prstGeom>
          <a:noFill/>
          <a:ln>
            <a:noFill/>
          </a:ln>
        </p:spPr>
        <p:txBody>
          <a:bodyPr spcFirstLastPara="1" wrap="square" lIns="91425" tIns="91425" rIns="91425" bIns="91425" anchor="b" anchorCtr="0"/>
          <a:lstStyle>
            <a:lvl1pPr marL="457200" marR="0" lvl="0" indent="-228600" algn="r" rtl="0">
              <a:spcBef>
                <a:spcPts val="36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19" name="Shape 119"/>
          <p:cNvSpPr txBox="1">
            <a:spLocks noGrp="1"/>
          </p:cNvSpPr>
          <p:nvPr>
            <p:ph type="body" idx="2"/>
          </p:nvPr>
        </p:nvSpPr>
        <p:spPr>
          <a:xfrm>
            <a:off x="1113234" y="3581400"/>
            <a:ext cx="7514033" cy="762000"/>
          </a:xfrm>
          <a:prstGeom prst="rect">
            <a:avLst/>
          </a:prstGeom>
          <a:noFill/>
          <a:ln>
            <a:noFill/>
          </a:ln>
        </p:spPr>
        <p:txBody>
          <a:bodyPr spcFirstLastPara="1" wrap="square" lIns="91425" tIns="91425" rIns="91425" bIns="91425" anchor="t" anchorCtr="0"/>
          <a:lstStyle>
            <a:lvl1pPr marL="457200" marR="0" lvl="0" indent="-228600" algn="r"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120" name="Shape 120"/>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1" name="Shape 121"/>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2" name="Shape 122"/>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113235" y="514350"/>
            <a:ext cx="7514034" cy="204549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5" name="Shape 125"/>
          <p:cNvSpPr txBox="1">
            <a:spLocks noGrp="1"/>
          </p:cNvSpPr>
          <p:nvPr>
            <p:ph type="body" idx="1"/>
          </p:nvPr>
        </p:nvSpPr>
        <p:spPr>
          <a:xfrm>
            <a:off x="1113234" y="2628900"/>
            <a:ext cx="7514035" cy="628650"/>
          </a:xfrm>
          <a:prstGeom prst="rect">
            <a:avLst/>
          </a:prstGeom>
          <a:noFill/>
          <a:ln>
            <a:noFill/>
          </a:ln>
        </p:spPr>
        <p:txBody>
          <a:bodyPr spcFirstLastPara="1" wrap="square" lIns="91425" tIns="91425" rIns="91425" bIns="91425" anchor="b" anchorCtr="0"/>
          <a:lstStyle>
            <a:lvl1pPr marL="457200" marR="0" lvl="0" indent="-228600" algn="l" rtl="0">
              <a:spcBef>
                <a:spcPts val="420"/>
              </a:spcBef>
              <a:spcAft>
                <a:spcPts val="0"/>
              </a:spcAft>
              <a:buClr>
                <a:srgbClr val="1186C3"/>
              </a:buClr>
              <a:buSzPts val="3045"/>
              <a:buFont typeface="Arial"/>
              <a:buNone/>
              <a:defRPr sz="21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26" name="Shape 126"/>
          <p:cNvSpPr txBox="1">
            <a:spLocks noGrp="1"/>
          </p:cNvSpPr>
          <p:nvPr>
            <p:ph type="body" idx="2"/>
          </p:nvPr>
        </p:nvSpPr>
        <p:spPr>
          <a:xfrm>
            <a:off x="1113234" y="3257550"/>
            <a:ext cx="7514035" cy="1085850"/>
          </a:xfrm>
          <a:prstGeom prst="rect">
            <a:avLst/>
          </a:prstGeom>
          <a:noFill/>
          <a:ln>
            <a:noFill/>
          </a:ln>
        </p:spPr>
        <p:txBody>
          <a:bodyPr spcFirstLastPara="1" wrap="square" lIns="91425" tIns="91425" rIns="91425" bIns="91425" anchor="t" anchorCtr="0"/>
          <a:lstStyle>
            <a:lvl1pPr marL="457200" marR="0" lvl="0" indent="-228600" algn="l"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127" name="Shape 127"/>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8" name="Shape 128"/>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9" name="Shape 129"/>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1113234" y="514351"/>
            <a:ext cx="7514035" cy="131444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2" name="Shape 132"/>
          <p:cNvSpPr txBox="1">
            <a:spLocks noGrp="1"/>
          </p:cNvSpPr>
          <p:nvPr>
            <p:ph type="body" idx="1"/>
          </p:nvPr>
        </p:nvSpPr>
        <p:spPr>
          <a:xfrm rot="5400000">
            <a:off x="3698675" y="-585192"/>
            <a:ext cx="2343151" cy="7514035"/>
          </a:xfrm>
          <a:prstGeom prst="rect">
            <a:avLst/>
          </a:prstGeom>
          <a:noFill/>
          <a:ln>
            <a:noFill/>
          </a:ln>
        </p:spPr>
        <p:txBody>
          <a:bodyPr spcFirstLastPara="1" wrap="square" lIns="91425" tIns="91425" rIns="91425" bIns="91425" anchor="t"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33" name="Shape 133"/>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34" name="Shape 134"/>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35" name="Shape 135"/>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6048855" y="1764987"/>
            <a:ext cx="3829050" cy="1327777"/>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8" name="Shape 138"/>
          <p:cNvSpPr txBox="1">
            <a:spLocks noGrp="1"/>
          </p:cNvSpPr>
          <p:nvPr>
            <p:ph type="body" idx="1"/>
          </p:nvPr>
        </p:nvSpPr>
        <p:spPr>
          <a:xfrm rot="5400000">
            <a:off x="2206112" y="-578529"/>
            <a:ext cx="3829050" cy="6014807"/>
          </a:xfrm>
          <a:prstGeom prst="rect">
            <a:avLst/>
          </a:prstGeom>
          <a:noFill/>
          <a:ln>
            <a:noFill/>
          </a:ln>
        </p:spPr>
        <p:txBody>
          <a:bodyPr spcFirstLastPara="1" wrap="square" lIns="91425" tIns="91425" rIns="91425" bIns="91425" anchor="t"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39" name="Shape 139"/>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0" name="Shape 140"/>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1" name="Shape 141"/>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28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Clr>
                <a:schemeClr val="dk2"/>
              </a:buClr>
              <a:buSzPts val="2800"/>
              <a:buFont typeface="Arial"/>
              <a:buNone/>
              <a:defRPr sz="1800" b="0" i="0" u="none" strike="noStrike" cap="none">
                <a:solidFill>
                  <a:schemeClr val="dk2"/>
                </a:solidFill>
              </a:defRPr>
            </a:lvl2pPr>
            <a:lvl3pPr marR="0" lvl="2" algn="l" rtl="0">
              <a:spcBef>
                <a:spcPts val="0"/>
              </a:spcBef>
              <a:spcAft>
                <a:spcPts val="0"/>
              </a:spcAft>
              <a:buClr>
                <a:schemeClr val="dk2"/>
              </a:buClr>
              <a:buSzPts val="2800"/>
              <a:buFont typeface="Arial"/>
              <a:buNone/>
              <a:defRPr sz="1800" b="0" i="0" u="none" strike="noStrike" cap="none">
                <a:solidFill>
                  <a:schemeClr val="dk2"/>
                </a:solidFill>
              </a:defRPr>
            </a:lvl3pPr>
            <a:lvl4pPr marR="0" lvl="3" algn="l" rtl="0">
              <a:spcBef>
                <a:spcPts val="0"/>
              </a:spcBef>
              <a:spcAft>
                <a:spcPts val="0"/>
              </a:spcAft>
              <a:buClr>
                <a:schemeClr val="dk2"/>
              </a:buClr>
              <a:buSzPts val="2800"/>
              <a:buFont typeface="Arial"/>
              <a:buNone/>
              <a:defRPr sz="1800" b="0" i="0" u="none" strike="noStrike" cap="none">
                <a:solidFill>
                  <a:schemeClr val="dk2"/>
                </a:solidFill>
              </a:defRPr>
            </a:lvl4pPr>
            <a:lvl5pPr marR="0" lvl="4" algn="l" rtl="0">
              <a:spcBef>
                <a:spcPts val="0"/>
              </a:spcBef>
              <a:spcAft>
                <a:spcPts val="0"/>
              </a:spcAft>
              <a:buClr>
                <a:schemeClr val="dk2"/>
              </a:buClr>
              <a:buSzPts val="2800"/>
              <a:buFont typeface="Arial"/>
              <a:buNone/>
              <a:defRPr sz="1800" b="0" i="0" u="none" strike="noStrike" cap="none">
                <a:solidFill>
                  <a:schemeClr val="dk2"/>
                </a:solidFill>
              </a:defRPr>
            </a:lvl5pPr>
            <a:lvl6pPr marR="0" lvl="5" algn="l" rtl="0">
              <a:spcBef>
                <a:spcPts val="0"/>
              </a:spcBef>
              <a:spcAft>
                <a:spcPts val="0"/>
              </a:spcAft>
              <a:buClr>
                <a:schemeClr val="dk2"/>
              </a:buClr>
              <a:buSzPts val="2800"/>
              <a:buFont typeface="Arial"/>
              <a:buNone/>
              <a:defRPr sz="1800" b="0" i="0" u="none" strike="noStrike" cap="none">
                <a:solidFill>
                  <a:schemeClr val="dk2"/>
                </a:solidFill>
              </a:defRPr>
            </a:lvl6pPr>
            <a:lvl7pPr marR="0" lvl="6" algn="l" rtl="0">
              <a:spcBef>
                <a:spcPts val="0"/>
              </a:spcBef>
              <a:spcAft>
                <a:spcPts val="0"/>
              </a:spcAft>
              <a:buClr>
                <a:schemeClr val="dk2"/>
              </a:buClr>
              <a:buSzPts val="2800"/>
              <a:buFont typeface="Arial"/>
              <a:buNone/>
              <a:defRPr sz="1800" b="0" i="0" u="none" strike="noStrike" cap="none">
                <a:solidFill>
                  <a:schemeClr val="dk2"/>
                </a:solidFill>
              </a:defRPr>
            </a:lvl7pPr>
            <a:lvl8pPr marR="0" lvl="7" algn="l" rtl="0">
              <a:spcBef>
                <a:spcPts val="0"/>
              </a:spcBef>
              <a:spcAft>
                <a:spcPts val="0"/>
              </a:spcAft>
              <a:buClr>
                <a:schemeClr val="dk2"/>
              </a:buClr>
              <a:buSzPts val="2800"/>
              <a:buFont typeface="Arial"/>
              <a:buNone/>
              <a:defRPr sz="1800" b="0" i="0" u="none" strike="noStrike" cap="none">
                <a:solidFill>
                  <a:schemeClr val="dk2"/>
                </a:solidFill>
              </a:defRPr>
            </a:lvl8pPr>
            <a:lvl9pPr marR="0" lvl="8" algn="l" rtl="0">
              <a:spcBef>
                <a:spcPts val="0"/>
              </a:spcBef>
              <a:spcAft>
                <a:spcPts val="0"/>
              </a:spcAft>
              <a:buClr>
                <a:schemeClr val="dk2"/>
              </a:buClr>
              <a:buSzPts val="2800"/>
              <a:buFont typeface="Arial"/>
              <a:buNone/>
              <a:defRPr sz="1800" b="0" i="0" u="none" strike="noStrike" cap="none">
                <a:solidFill>
                  <a:schemeClr val="dk2"/>
                </a:solidFill>
              </a:defRPr>
            </a:lvl9pPr>
          </a:lstStyle>
          <a:p>
            <a:endParaRPr/>
          </a:p>
        </p:txBody>
      </p:sp>
      <p:sp>
        <p:nvSpPr>
          <p:cNvPr id="157" name="Shape 1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spcBef>
                <a:spcPts val="0"/>
              </a:spcBef>
              <a:spcAft>
                <a:spcPts val="0"/>
              </a:spcAft>
              <a:buClr>
                <a:srgbClr val="1186C3"/>
              </a:buClr>
              <a:buSzPts val="1800"/>
              <a:buFont typeface="Arial"/>
              <a:buChar char="●"/>
              <a:defRPr sz="1800" b="0" i="0" u="none" strike="noStrike" cap="none">
                <a:solidFill>
                  <a:schemeClr val="dk1"/>
                </a:solidFill>
                <a:latin typeface="Corbel"/>
                <a:ea typeface="Corbel"/>
                <a:cs typeface="Corbel"/>
                <a:sym typeface="Corbel"/>
              </a:defRPr>
            </a:lvl1pPr>
            <a:lvl2pPr marL="914400" marR="0" lvl="1" indent="-317500" algn="l" rtl="0">
              <a:spcBef>
                <a:spcPts val="1600"/>
              </a:spcBef>
              <a:spcAft>
                <a:spcPts val="0"/>
              </a:spcAft>
              <a:buClr>
                <a:srgbClr val="1186C3"/>
              </a:buClr>
              <a:buSzPts val="1400"/>
              <a:buFont typeface="Arial"/>
              <a:buChar char="○"/>
              <a:defRPr sz="1500" b="0" i="0" u="none" strike="noStrike" cap="none">
                <a:solidFill>
                  <a:schemeClr val="dk1"/>
                </a:solidFill>
                <a:latin typeface="Corbel"/>
                <a:ea typeface="Corbel"/>
                <a:cs typeface="Corbel"/>
                <a:sym typeface="Corbel"/>
              </a:defRPr>
            </a:lvl2pPr>
            <a:lvl3pPr marL="1371600" marR="0" lvl="2" indent="-317500" algn="l" rtl="0">
              <a:spcBef>
                <a:spcPts val="1600"/>
              </a:spcBef>
              <a:spcAft>
                <a:spcPts val="0"/>
              </a:spcAft>
              <a:buClr>
                <a:srgbClr val="1186C3"/>
              </a:buClr>
              <a:buSzPts val="1400"/>
              <a:buFont typeface="Arial"/>
              <a:buChar char="■"/>
              <a:defRPr sz="1350" b="0" i="0" u="none" strike="noStrike" cap="none">
                <a:solidFill>
                  <a:schemeClr val="dk1"/>
                </a:solidFill>
                <a:latin typeface="Corbel"/>
                <a:ea typeface="Corbel"/>
                <a:cs typeface="Corbel"/>
                <a:sym typeface="Corbel"/>
              </a:defRPr>
            </a:lvl3pPr>
            <a:lvl4pPr marL="1828800" marR="0" lvl="3" indent="-317500" algn="l" rtl="0">
              <a:spcBef>
                <a:spcPts val="1600"/>
              </a:spcBef>
              <a:spcAft>
                <a:spcPts val="0"/>
              </a:spcAft>
              <a:buClr>
                <a:srgbClr val="1186C3"/>
              </a:buClr>
              <a:buSzPts val="1400"/>
              <a:buFont typeface="Arial"/>
              <a:buChar char="●"/>
              <a:defRPr sz="1200" b="0" i="0" u="none" strike="noStrike" cap="none">
                <a:solidFill>
                  <a:schemeClr val="dk1"/>
                </a:solidFill>
                <a:latin typeface="Corbel"/>
                <a:ea typeface="Corbel"/>
                <a:cs typeface="Corbel"/>
                <a:sym typeface="Corbel"/>
              </a:defRPr>
            </a:lvl4pPr>
            <a:lvl5pPr marL="2286000" marR="0" lvl="4"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5pPr>
            <a:lvl6pPr marL="2743200" marR="0" lvl="5"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6pPr>
            <a:lvl7pPr marL="3200400" marR="0" lvl="6"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7pPr>
            <a:lvl8pPr marL="3657600" marR="0" lvl="7"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8pPr>
            <a:lvl9pPr marL="4114800" marR="0" lvl="8" indent="-317500" algn="l" rtl="0">
              <a:spcBef>
                <a:spcPts val="1600"/>
              </a:spcBef>
              <a:spcAft>
                <a:spcPts val="1600"/>
              </a:spcAft>
              <a:buClr>
                <a:srgbClr val="1186C3"/>
              </a:buClr>
              <a:buSzPts val="1400"/>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58" name="Shape 1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28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Clr>
                <a:schemeClr val="dk2"/>
              </a:buClr>
              <a:buSzPts val="2800"/>
              <a:buFont typeface="Arial"/>
              <a:buNone/>
              <a:defRPr sz="1800" b="0" i="0" u="none" strike="noStrike" cap="none">
                <a:solidFill>
                  <a:schemeClr val="dk2"/>
                </a:solidFill>
              </a:defRPr>
            </a:lvl2pPr>
            <a:lvl3pPr marR="0" lvl="2" algn="l" rtl="0">
              <a:spcBef>
                <a:spcPts val="0"/>
              </a:spcBef>
              <a:spcAft>
                <a:spcPts val="0"/>
              </a:spcAft>
              <a:buClr>
                <a:schemeClr val="dk2"/>
              </a:buClr>
              <a:buSzPts val="2800"/>
              <a:buFont typeface="Arial"/>
              <a:buNone/>
              <a:defRPr sz="1800" b="0" i="0" u="none" strike="noStrike" cap="none">
                <a:solidFill>
                  <a:schemeClr val="dk2"/>
                </a:solidFill>
              </a:defRPr>
            </a:lvl3pPr>
            <a:lvl4pPr marR="0" lvl="3" algn="l" rtl="0">
              <a:spcBef>
                <a:spcPts val="0"/>
              </a:spcBef>
              <a:spcAft>
                <a:spcPts val="0"/>
              </a:spcAft>
              <a:buClr>
                <a:schemeClr val="dk2"/>
              </a:buClr>
              <a:buSzPts val="2800"/>
              <a:buFont typeface="Arial"/>
              <a:buNone/>
              <a:defRPr sz="1800" b="0" i="0" u="none" strike="noStrike" cap="none">
                <a:solidFill>
                  <a:schemeClr val="dk2"/>
                </a:solidFill>
              </a:defRPr>
            </a:lvl4pPr>
            <a:lvl5pPr marR="0" lvl="4" algn="l" rtl="0">
              <a:spcBef>
                <a:spcPts val="0"/>
              </a:spcBef>
              <a:spcAft>
                <a:spcPts val="0"/>
              </a:spcAft>
              <a:buClr>
                <a:schemeClr val="dk2"/>
              </a:buClr>
              <a:buSzPts val="2800"/>
              <a:buFont typeface="Arial"/>
              <a:buNone/>
              <a:defRPr sz="1800" b="0" i="0" u="none" strike="noStrike" cap="none">
                <a:solidFill>
                  <a:schemeClr val="dk2"/>
                </a:solidFill>
              </a:defRPr>
            </a:lvl5pPr>
            <a:lvl6pPr marR="0" lvl="5" algn="l" rtl="0">
              <a:spcBef>
                <a:spcPts val="0"/>
              </a:spcBef>
              <a:spcAft>
                <a:spcPts val="0"/>
              </a:spcAft>
              <a:buClr>
                <a:schemeClr val="dk2"/>
              </a:buClr>
              <a:buSzPts val="2800"/>
              <a:buFont typeface="Arial"/>
              <a:buNone/>
              <a:defRPr sz="1800" b="0" i="0" u="none" strike="noStrike" cap="none">
                <a:solidFill>
                  <a:schemeClr val="dk2"/>
                </a:solidFill>
              </a:defRPr>
            </a:lvl6pPr>
            <a:lvl7pPr marR="0" lvl="6" algn="l" rtl="0">
              <a:spcBef>
                <a:spcPts val="0"/>
              </a:spcBef>
              <a:spcAft>
                <a:spcPts val="0"/>
              </a:spcAft>
              <a:buClr>
                <a:schemeClr val="dk2"/>
              </a:buClr>
              <a:buSzPts val="2800"/>
              <a:buFont typeface="Arial"/>
              <a:buNone/>
              <a:defRPr sz="1800" b="0" i="0" u="none" strike="noStrike" cap="none">
                <a:solidFill>
                  <a:schemeClr val="dk2"/>
                </a:solidFill>
              </a:defRPr>
            </a:lvl7pPr>
            <a:lvl8pPr marR="0" lvl="7" algn="l" rtl="0">
              <a:spcBef>
                <a:spcPts val="0"/>
              </a:spcBef>
              <a:spcAft>
                <a:spcPts val="0"/>
              </a:spcAft>
              <a:buClr>
                <a:schemeClr val="dk2"/>
              </a:buClr>
              <a:buSzPts val="2800"/>
              <a:buFont typeface="Arial"/>
              <a:buNone/>
              <a:defRPr sz="1800" b="0" i="0" u="none" strike="noStrike" cap="none">
                <a:solidFill>
                  <a:schemeClr val="dk2"/>
                </a:solidFill>
              </a:defRPr>
            </a:lvl8pPr>
            <a:lvl9pPr marR="0" lvl="8" algn="l" rtl="0">
              <a:spcBef>
                <a:spcPts val="0"/>
              </a:spcBef>
              <a:spcAft>
                <a:spcPts val="0"/>
              </a:spcAft>
              <a:buClr>
                <a:schemeClr val="dk2"/>
              </a:buClr>
              <a:buSzPts val="2800"/>
              <a:buFont typeface="Arial"/>
              <a:buNone/>
              <a:defRPr sz="1800" b="0" i="0" u="none" strike="noStrike" cap="none">
                <a:solidFill>
                  <a:schemeClr val="dk2"/>
                </a:solidFill>
              </a:defRPr>
            </a:lvl9pPr>
          </a:lstStyle>
          <a:p>
            <a:endParaRPr/>
          </a:p>
        </p:txBody>
      </p:sp>
      <p:sp>
        <p:nvSpPr>
          <p:cNvPr id="33" name="Shape 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spcBef>
                <a:spcPts val="0"/>
              </a:spcBef>
              <a:spcAft>
                <a:spcPts val="0"/>
              </a:spcAft>
              <a:buClr>
                <a:srgbClr val="1186C3"/>
              </a:buClr>
              <a:buSzPts val="1800"/>
              <a:buFont typeface="Arial"/>
              <a:buChar char="●"/>
              <a:defRPr sz="1800" b="0" i="0" u="none" strike="noStrike" cap="none">
                <a:solidFill>
                  <a:schemeClr val="dk1"/>
                </a:solidFill>
                <a:latin typeface="Corbel"/>
                <a:ea typeface="Corbel"/>
                <a:cs typeface="Corbel"/>
                <a:sym typeface="Corbel"/>
              </a:defRPr>
            </a:lvl1pPr>
            <a:lvl2pPr marL="914400" marR="0" lvl="1" indent="-317500" algn="l" rtl="0">
              <a:spcBef>
                <a:spcPts val="1600"/>
              </a:spcBef>
              <a:spcAft>
                <a:spcPts val="0"/>
              </a:spcAft>
              <a:buClr>
                <a:srgbClr val="1186C3"/>
              </a:buClr>
              <a:buSzPts val="1400"/>
              <a:buFont typeface="Arial"/>
              <a:buChar char="○"/>
              <a:defRPr sz="1500" b="0" i="0" u="none" strike="noStrike" cap="none">
                <a:solidFill>
                  <a:schemeClr val="dk1"/>
                </a:solidFill>
                <a:latin typeface="Corbel"/>
                <a:ea typeface="Corbel"/>
                <a:cs typeface="Corbel"/>
                <a:sym typeface="Corbel"/>
              </a:defRPr>
            </a:lvl2pPr>
            <a:lvl3pPr marL="1371600" marR="0" lvl="2" indent="-317500" algn="l" rtl="0">
              <a:spcBef>
                <a:spcPts val="1600"/>
              </a:spcBef>
              <a:spcAft>
                <a:spcPts val="0"/>
              </a:spcAft>
              <a:buClr>
                <a:srgbClr val="1186C3"/>
              </a:buClr>
              <a:buSzPts val="1400"/>
              <a:buFont typeface="Arial"/>
              <a:buChar char="■"/>
              <a:defRPr sz="1350" b="0" i="0" u="none" strike="noStrike" cap="none">
                <a:solidFill>
                  <a:schemeClr val="dk1"/>
                </a:solidFill>
                <a:latin typeface="Corbel"/>
                <a:ea typeface="Corbel"/>
                <a:cs typeface="Corbel"/>
                <a:sym typeface="Corbel"/>
              </a:defRPr>
            </a:lvl3pPr>
            <a:lvl4pPr marL="1828800" marR="0" lvl="3" indent="-317500" algn="l" rtl="0">
              <a:spcBef>
                <a:spcPts val="1600"/>
              </a:spcBef>
              <a:spcAft>
                <a:spcPts val="0"/>
              </a:spcAft>
              <a:buClr>
                <a:srgbClr val="1186C3"/>
              </a:buClr>
              <a:buSzPts val="1400"/>
              <a:buFont typeface="Arial"/>
              <a:buChar char="●"/>
              <a:defRPr sz="1200" b="0" i="0" u="none" strike="noStrike" cap="none">
                <a:solidFill>
                  <a:schemeClr val="dk1"/>
                </a:solidFill>
                <a:latin typeface="Corbel"/>
                <a:ea typeface="Corbel"/>
                <a:cs typeface="Corbel"/>
                <a:sym typeface="Corbel"/>
              </a:defRPr>
            </a:lvl4pPr>
            <a:lvl5pPr marL="2286000" marR="0" lvl="4"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5pPr>
            <a:lvl6pPr marL="2743200" marR="0" lvl="5"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6pPr>
            <a:lvl7pPr marL="3200400" marR="0" lvl="6"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7pPr>
            <a:lvl8pPr marL="3657600" marR="0" lvl="7" indent="-317500" algn="l" rtl="0">
              <a:spcBef>
                <a:spcPts val="1600"/>
              </a:spcBef>
              <a:spcAft>
                <a:spcPts val="0"/>
              </a:spcAft>
              <a:buClr>
                <a:srgbClr val="1186C3"/>
              </a:buClr>
              <a:buSzPts val="1400"/>
              <a:buFont typeface="Arial"/>
              <a:buChar char="○"/>
              <a:defRPr sz="1050" b="0" i="0" u="none" strike="noStrike" cap="none">
                <a:solidFill>
                  <a:schemeClr val="dk1"/>
                </a:solidFill>
                <a:latin typeface="Corbel"/>
                <a:ea typeface="Corbel"/>
                <a:cs typeface="Corbel"/>
                <a:sym typeface="Corbel"/>
              </a:defRPr>
            </a:lvl8pPr>
            <a:lvl9pPr marL="4114800" marR="0" lvl="8" indent="-317500" algn="l" rtl="0">
              <a:spcBef>
                <a:spcPts val="1600"/>
              </a:spcBef>
              <a:spcAft>
                <a:spcPts val="1600"/>
              </a:spcAft>
              <a:buClr>
                <a:srgbClr val="1186C3"/>
              </a:buClr>
              <a:buSzPts val="1400"/>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34" name="Shape 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9"/>
        <p:cNvGrpSpPr/>
        <p:nvPr/>
      </p:nvGrpSpPr>
      <p:grpSpPr>
        <a:xfrm>
          <a:off x="0" y="0"/>
          <a:ext cx="0" cy="0"/>
          <a:chOff x="0" y="0"/>
          <a:chExt cx="0" cy="0"/>
        </a:xfrm>
      </p:grpSpPr>
      <p:grpSp>
        <p:nvGrpSpPr>
          <p:cNvPr id="160" name="Shape 160"/>
          <p:cNvGrpSpPr/>
          <p:nvPr/>
        </p:nvGrpSpPr>
        <p:grpSpPr>
          <a:xfrm>
            <a:off x="409575" y="-3572"/>
            <a:ext cx="3761184" cy="5147072"/>
            <a:chOff x="2928938" y="-4763"/>
            <a:chExt cx="5014912" cy="6862763"/>
          </a:xfrm>
        </p:grpSpPr>
        <p:sp>
          <p:nvSpPr>
            <p:cNvPr id="161" name="Shape 161"/>
            <p:cNvSpPr/>
            <p:nvPr/>
          </p:nvSpPr>
          <p:spPr>
            <a:xfrm>
              <a:off x="3367088" y="-4763"/>
              <a:ext cx="1063625" cy="2782888"/>
            </a:xfrm>
            <a:custGeom>
              <a:avLst/>
              <a:gdLst/>
              <a:ahLst/>
              <a:cxnLst/>
              <a:rect l="0" t="0" r="0" b="0"/>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162" name="Shape 162"/>
            <p:cNvSpPr/>
            <p:nvPr/>
          </p:nvSpPr>
          <p:spPr>
            <a:xfrm>
              <a:off x="2928938" y="-4763"/>
              <a:ext cx="1035050" cy="2673350"/>
            </a:xfrm>
            <a:custGeom>
              <a:avLst/>
              <a:gdLst/>
              <a:ahLst/>
              <a:cxnLst/>
              <a:rect l="0" t="0" r="0" b="0"/>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63" name="Shape 163"/>
            <p:cNvSpPr/>
            <p:nvPr/>
          </p:nvSpPr>
          <p:spPr>
            <a:xfrm>
              <a:off x="2928938" y="2582862"/>
              <a:ext cx="2693988" cy="4275138"/>
            </a:xfrm>
            <a:custGeom>
              <a:avLst/>
              <a:gdLst/>
              <a:ahLst/>
              <a:cxnLst/>
              <a:rect l="0" t="0" r="0" b="0"/>
              <a:pathLst>
                <a:path w="1697" h="2693" extrusionOk="0">
                  <a:moveTo>
                    <a:pt x="0" y="0"/>
                  </a:moveTo>
                  <a:lnTo>
                    <a:pt x="1622" y="2693"/>
                  </a:lnTo>
                  <a:lnTo>
                    <a:pt x="1697" y="2693"/>
                  </a:lnTo>
                  <a:lnTo>
                    <a:pt x="0" y="0"/>
                  </a:lnTo>
                  <a:close/>
                </a:path>
              </a:pathLst>
            </a:custGeom>
            <a:solidFill>
              <a:srgbClr val="262626"/>
            </a:solidFill>
            <a:ln>
              <a:noFill/>
            </a:ln>
          </p:spPr>
        </p:sp>
        <p:sp>
          <p:nvSpPr>
            <p:cNvPr id="164" name="Shape 164"/>
            <p:cNvSpPr/>
            <p:nvPr/>
          </p:nvSpPr>
          <p:spPr>
            <a:xfrm>
              <a:off x="3371850" y="2692400"/>
              <a:ext cx="3332163" cy="4165600"/>
            </a:xfrm>
            <a:custGeom>
              <a:avLst/>
              <a:gdLst/>
              <a:ahLst/>
              <a:cxnLst/>
              <a:rect l="0" t="0" r="0" b="0"/>
              <a:pathLst>
                <a:path w="2099" h="2624" extrusionOk="0">
                  <a:moveTo>
                    <a:pt x="2099" y="2624"/>
                  </a:moveTo>
                  <a:lnTo>
                    <a:pt x="0" y="0"/>
                  </a:lnTo>
                  <a:lnTo>
                    <a:pt x="2021" y="2624"/>
                  </a:lnTo>
                  <a:lnTo>
                    <a:pt x="2099" y="2624"/>
                  </a:lnTo>
                  <a:close/>
                </a:path>
              </a:pathLst>
            </a:custGeom>
            <a:solidFill>
              <a:srgbClr val="0B5982"/>
            </a:solidFill>
            <a:ln>
              <a:noFill/>
            </a:ln>
          </p:spPr>
        </p:sp>
        <p:sp>
          <p:nvSpPr>
            <p:cNvPr id="165" name="Shape 165"/>
            <p:cNvSpPr/>
            <p:nvPr/>
          </p:nvSpPr>
          <p:spPr>
            <a:xfrm>
              <a:off x="3367088" y="2687637"/>
              <a:ext cx="4576763" cy="4170363"/>
            </a:xfrm>
            <a:custGeom>
              <a:avLst/>
              <a:gdLst/>
              <a:ahLst/>
              <a:cxnLst/>
              <a:rect l="0" t="0" r="0" b="0"/>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166" name="Shape 166"/>
            <p:cNvSpPr/>
            <p:nvPr/>
          </p:nvSpPr>
          <p:spPr>
            <a:xfrm>
              <a:off x="2928938" y="2578100"/>
              <a:ext cx="3584575" cy="4279900"/>
            </a:xfrm>
            <a:custGeom>
              <a:avLst/>
              <a:gdLst/>
              <a:ahLst/>
              <a:cxnLst/>
              <a:rect l="0" t="0" r="0" b="0"/>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167" name="Shape 167"/>
          <p:cNvSpPr txBox="1">
            <a:spLocks noGrp="1"/>
          </p:cNvSpPr>
          <p:nvPr>
            <p:ph type="ctrTitle"/>
          </p:nvPr>
        </p:nvSpPr>
        <p:spPr>
          <a:xfrm>
            <a:off x="2196301" y="1035052"/>
            <a:ext cx="6431100" cy="1962000"/>
          </a:xfrm>
          <a:prstGeom prst="rect">
            <a:avLst/>
          </a:prstGeom>
          <a:noFill/>
          <a:ln>
            <a:noFill/>
          </a:ln>
        </p:spPr>
        <p:txBody>
          <a:bodyPr spcFirstLastPara="1" wrap="square" lIns="91425" tIns="91425" rIns="91425" bIns="91425" anchor="b" anchorCtr="0"/>
          <a:lstStyle>
            <a:lvl1pPr marR="0" lvl="0" algn="r" rtl="0">
              <a:spcBef>
                <a:spcPts val="0"/>
              </a:spcBef>
              <a:spcAft>
                <a:spcPts val="0"/>
              </a:spcAft>
              <a:buClr>
                <a:schemeClr val="dk1"/>
              </a:buClr>
              <a:buSzPts val="4500"/>
              <a:buFont typeface="Corbel"/>
              <a:buNone/>
              <a:defRPr sz="45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8" name="Shape 168"/>
          <p:cNvSpPr txBox="1">
            <a:spLocks noGrp="1"/>
          </p:cNvSpPr>
          <p:nvPr>
            <p:ph type="subTitle" idx="1"/>
          </p:nvPr>
        </p:nvSpPr>
        <p:spPr>
          <a:xfrm>
            <a:off x="3386533" y="2997200"/>
            <a:ext cx="5240700" cy="1041300"/>
          </a:xfrm>
          <a:prstGeom prst="rect">
            <a:avLst/>
          </a:prstGeom>
          <a:noFill/>
          <a:ln>
            <a:noFill/>
          </a:ln>
        </p:spPr>
        <p:txBody>
          <a:bodyPr spcFirstLastPara="1" wrap="square" lIns="91425" tIns="91425" rIns="91425" bIns="91425" anchor="t" anchorCtr="0"/>
          <a:lstStyle>
            <a:lvl1pPr marR="0" lvl="0" algn="r" rtl="0">
              <a:spcBef>
                <a:spcPts val="315"/>
              </a:spcBef>
              <a:spcAft>
                <a:spcPts val="0"/>
              </a:spcAft>
              <a:buClr>
                <a:srgbClr val="1186C3"/>
              </a:buClr>
              <a:buSzPts val="2284"/>
              <a:buFont typeface="Arial"/>
              <a:buNone/>
              <a:defRPr sz="1575" b="0" i="0" u="none" strike="noStrike" cap="none">
                <a:solidFill>
                  <a:schemeClr val="dk1"/>
                </a:solidFill>
                <a:latin typeface="Corbel"/>
                <a:ea typeface="Corbel"/>
                <a:cs typeface="Corbel"/>
                <a:sym typeface="Corbel"/>
              </a:defRPr>
            </a:lvl1pPr>
            <a:lvl2pPr marR="0" lvl="1" algn="ctr" rtl="0">
              <a:spcBef>
                <a:spcPts val="450"/>
              </a:spcBef>
              <a:spcAft>
                <a:spcPts val="0"/>
              </a:spcAft>
              <a:buClr>
                <a:srgbClr val="1186C3"/>
              </a:buClr>
              <a:buSzPts val="2175"/>
              <a:buFont typeface="Arial"/>
              <a:buNone/>
              <a:defRPr sz="1500" b="0" i="0" u="none" strike="noStrike" cap="none">
                <a:solidFill>
                  <a:srgbClr val="888888"/>
                </a:solidFill>
                <a:latin typeface="Corbel"/>
                <a:ea typeface="Corbel"/>
                <a:cs typeface="Corbel"/>
                <a:sym typeface="Corbel"/>
              </a:defRPr>
            </a:lvl2pPr>
            <a:lvl3pPr marR="0" lvl="2" algn="ctr"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3pPr>
            <a:lvl4pPr marR="0" lvl="3" algn="ctr"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4pPr>
            <a:lvl5pPr marR="0" lvl="4"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R="0" lvl="5"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R="0" lvl="6"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R="0" lvl="7" algn="ctr"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R="0" lvl="8" algn="ctr"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169" name="Shape 169"/>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0" name="Shape 170"/>
          <p:cNvSpPr txBox="1">
            <a:spLocks noGrp="1"/>
          </p:cNvSpPr>
          <p:nvPr>
            <p:ph type="ftr" idx="11"/>
          </p:nvPr>
        </p:nvSpPr>
        <p:spPr>
          <a:xfrm>
            <a:off x="3999309" y="4412457"/>
            <a:ext cx="324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1" name="Shape 171"/>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113234" y="514351"/>
            <a:ext cx="7514100" cy="13143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4" name="Shape 174"/>
          <p:cNvSpPr txBox="1">
            <a:spLocks noGrp="1"/>
          </p:cNvSpPr>
          <p:nvPr>
            <p:ph type="body" idx="1"/>
          </p:nvPr>
        </p:nvSpPr>
        <p:spPr>
          <a:xfrm>
            <a:off x="1113233" y="2000250"/>
            <a:ext cx="7514100" cy="2343300"/>
          </a:xfrm>
          <a:prstGeom prst="rect">
            <a:avLst/>
          </a:prstGeom>
          <a:noFill/>
          <a:ln>
            <a:noFill/>
          </a:ln>
        </p:spPr>
        <p:txBody>
          <a:bodyPr spcFirstLastPara="1" wrap="square" lIns="91425" tIns="91425" rIns="91425" bIns="91425" anchor="ctr"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75" name="Shape 175"/>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6" name="Shape 176"/>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7" name="Shape 177"/>
          <p:cNvSpPr txBox="1">
            <a:spLocks noGrp="1"/>
          </p:cNvSpPr>
          <p:nvPr>
            <p:ph type="sldNum" idx="12"/>
          </p:nvPr>
        </p:nvSpPr>
        <p:spPr>
          <a:xfrm>
            <a:off x="8213893" y="4400349"/>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1929210" y="2000249"/>
            <a:ext cx="6698100" cy="1582800"/>
          </a:xfrm>
          <a:prstGeom prst="rect">
            <a:avLst/>
          </a:prstGeom>
          <a:noFill/>
          <a:ln>
            <a:noFill/>
          </a:ln>
        </p:spPr>
        <p:txBody>
          <a:bodyPr spcFirstLastPara="1" wrap="square" lIns="91425" tIns="91425" rIns="91425" bIns="91425" anchor="b" anchorCtr="0"/>
          <a:lstStyle>
            <a:lvl1pPr marR="0" lvl="0" algn="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0" name="Shape 180"/>
          <p:cNvSpPr txBox="1">
            <a:spLocks noGrp="1"/>
          </p:cNvSpPr>
          <p:nvPr>
            <p:ph type="body" idx="1"/>
          </p:nvPr>
        </p:nvSpPr>
        <p:spPr>
          <a:xfrm>
            <a:off x="1929209" y="3583036"/>
            <a:ext cx="6698100" cy="645300"/>
          </a:xfrm>
          <a:prstGeom prst="rect">
            <a:avLst/>
          </a:prstGeom>
          <a:noFill/>
          <a:ln>
            <a:noFill/>
          </a:ln>
        </p:spPr>
        <p:txBody>
          <a:bodyPr spcFirstLastPara="1" wrap="square" lIns="91425" tIns="91425" rIns="91425" bIns="91425" anchor="t" anchorCtr="0"/>
          <a:lstStyle>
            <a:lvl1pPr marL="457200" marR="0" lvl="0" indent="-228600" algn="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181" name="Shape 181"/>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82" name="Shape 182"/>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83" name="Shape 183"/>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113234" y="514351"/>
            <a:ext cx="7514100" cy="13143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6" name="Shape 186"/>
          <p:cNvSpPr txBox="1">
            <a:spLocks noGrp="1"/>
          </p:cNvSpPr>
          <p:nvPr>
            <p:ph type="body" idx="1"/>
          </p:nvPr>
        </p:nvSpPr>
        <p:spPr>
          <a:xfrm>
            <a:off x="1113235" y="2000250"/>
            <a:ext cx="3671400" cy="2343300"/>
          </a:xfrm>
          <a:prstGeom prst="rect">
            <a:avLst/>
          </a:prstGeom>
          <a:noFill/>
          <a:ln>
            <a:noFill/>
          </a:ln>
        </p:spPr>
        <p:txBody>
          <a:bodyPr spcFirstLastPara="1" wrap="square" lIns="91425" tIns="91425" rIns="91425" bIns="91425" anchor="ctr"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87" name="Shape 187"/>
          <p:cNvSpPr txBox="1">
            <a:spLocks noGrp="1"/>
          </p:cNvSpPr>
          <p:nvPr>
            <p:ph type="body" idx="2"/>
          </p:nvPr>
        </p:nvSpPr>
        <p:spPr>
          <a:xfrm>
            <a:off x="4955975" y="2000250"/>
            <a:ext cx="3671400" cy="2343300"/>
          </a:xfrm>
          <a:prstGeom prst="rect">
            <a:avLst/>
          </a:prstGeom>
          <a:noFill/>
          <a:ln>
            <a:noFill/>
          </a:ln>
        </p:spPr>
        <p:txBody>
          <a:bodyPr spcFirstLastPara="1" wrap="square" lIns="91425" tIns="91425" rIns="91425" bIns="91425" anchor="ctr"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88" name="Shape 188"/>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89" name="Shape 189"/>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90" name="Shape 190"/>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1113234" y="514351"/>
            <a:ext cx="7514100" cy="13143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3" name="Shape 193"/>
          <p:cNvSpPr txBox="1">
            <a:spLocks noGrp="1"/>
          </p:cNvSpPr>
          <p:nvPr>
            <p:ph type="body" idx="1"/>
          </p:nvPr>
        </p:nvSpPr>
        <p:spPr>
          <a:xfrm>
            <a:off x="1329134" y="1993900"/>
            <a:ext cx="3455400" cy="432300"/>
          </a:xfrm>
          <a:prstGeom prst="rect">
            <a:avLst/>
          </a:prstGeom>
          <a:noFill/>
          <a:ln>
            <a:noFill/>
          </a:ln>
        </p:spPr>
        <p:txBody>
          <a:bodyPr spcFirstLastPara="1" wrap="square" lIns="91425" tIns="91425" rIns="91425" bIns="91425" anchor="b" anchorCtr="0"/>
          <a:lstStyle>
            <a:lvl1pPr marL="457200" marR="0" lvl="0" indent="-228600" algn="l" rtl="0">
              <a:spcBef>
                <a:spcPts val="420"/>
              </a:spcBef>
              <a:spcAft>
                <a:spcPts val="0"/>
              </a:spcAft>
              <a:buClr>
                <a:srgbClr val="1186C3"/>
              </a:buClr>
              <a:buSzPts val="3045"/>
              <a:buFont typeface="Arial"/>
              <a:buNone/>
              <a:defRPr sz="2100" b="0" i="0" u="none" strike="noStrike" cap="none">
                <a:solidFill>
                  <a:srgbClr val="1186C3"/>
                </a:solidFill>
                <a:latin typeface="Corbel"/>
                <a:ea typeface="Corbel"/>
                <a:cs typeface="Corbel"/>
                <a:sym typeface="Corbel"/>
              </a:defRPr>
            </a:lvl1pPr>
            <a:lvl2pPr marL="914400" marR="0" lvl="1" indent="-228600" algn="l" rtl="0">
              <a:spcBef>
                <a:spcPts val="450"/>
              </a:spcBef>
              <a:spcAft>
                <a:spcPts val="0"/>
              </a:spcAft>
              <a:buClr>
                <a:srgbClr val="1186C3"/>
              </a:buClr>
              <a:buSzPts val="2175"/>
              <a:buFont typeface="Arial"/>
              <a:buNone/>
              <a:defRPr sz="1500" b="1"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958"/>
              <a:buFont typeface="Arial"/>
              <a:buNone/>
              <a:defRPr sz="1350" b="1"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1740"/>
              <a:buFont typeface="Arial"/>
              <a:buNone/>
              <a:defRPr sz="1200" b="1" i="0" u="none" strike="noStrike" cap="none">
                <a:solidFill>
                  <a:schemeClr val="dk1"/>
                </a:solidFill>
                <a:latin typeface="Corbel"/>
                <a:ea typeface="Corbel"/>
                <a:cs typeface="Corbel"/>
                <a:sym typeface="Corbel"/>
              </a:defRPr>
            </a:lvl9pPr>
          </a:lstStyle>
          <a:p>
            <a:endParaRPr/>
          </a:p>
        </p:txBody>
      </p:sp>
      <p:sp>
        <p:nvSpPr>
          <p:cNvPr id="194" name="Shape 194"/>
          <p:cNvSpPr txBox="1">
            <a:spLocks noGrp="1"/>
          </p:cNvSpPr>
          <p:nvPr>
            <p:ph type="body" idx="2"/>
          </p:nvPr>
        </p:nvSpPr>
        <p:spPr>
          <a:xfrm>
            <a:off x="1113233" y="2501503"/>
            <a:ext cx="3671400" cy="1842000"/>
          </a:xfrm>
          <a:prstGeom prst="rect">
            <a:avLst/>
          </a:prstGeom>
          <a:noFill/>
          <a:ln>
            <a:noFill/>
          </a:ln>
        </p:spPr>
        <p:txBody>
          <a:bodyPr spcFirstLastPara="1" wrap="square" lIns="91425" tIns="91425" rIns="91425" bIns="91425" anchor="t"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95" name="Shape 195"/>
          <p:cNvSpPr txBox="1">
            <a:spLocks noGrp="1"/>
          </p:cNvSpPr>
          <p:nvPr>
            <p:ph type="body" idx="3"/>
          </p:nvPr>
        </p:nvSpPr>
        <p:spPr>
          <a:xfrm>
            <a:off x="5160366" y="2000250"/>
            <a:ext cx="3466800" cy="432300"/>
          </a:xfrm>
          <a:prstGeom prst="rect">
            <a:avLst/>
          </a:prstGeom>
          <a:noFill/>
          <a:ln>
            <a:noFill/>
          </a:ln>
        </p:spPr>
        <p:txBody>
          <a:bodyPr spcFirstLastPara="1" wrap="square" lIns="91425" tIns="91425" rIns="91425" bIns="91425" anchor="b" anchorCtr="0"/>
          <a:lstStyle>
            <a:lvl1pPr marL="457200" marR="0" lvl="0" indent="-228600" algn="l" rtl="0">
              <a:spcBef>
                <a:spcPts val="420"/>
              </a:spcBef>
              <a:spcAft>
                <a:spcPts val="0"/>
              </a:spcAft>
              <a:buClr>
                <a:srgbClr val="1186C3"/>
              </a:buClr>
              <a:buSzPts val="3045"/>
              <a:buFont typeface="Arial"/>
              <a:buNone/>
              <a:defRPr sz="2100" b="0" i="0" u="none" strike="noStrike" cap="none">
                <a:solidFill>
                  <a:srgbClr val="1186C3"/>
                </a:solidFill>
                <a:latin typeface="Corbel"/>
                <a:ea typeface="Corbel"/>
                <a:cs typeface="Corbel"/>
                <a:sym typeface="Corbel"/>
              </a:defRPr>
            </a:lvl1pPr>
            <a:lvl2pPr marL="914400" marR="0" lvl="1" indent="-228600" algn="l" rtl="0">
              <a:spcBef>
                <a:spcPts val="450"/>
              </a:spcBef>
              <a:spcAft>
                <a:spcPts val="0"/>
              </a:spcAft>
              <a:buClr>
                <a:srgbClr val="1186C3"/>
              </a:buClr>
              <a:buSzPts val="2175"/>
              <a:buFont typeface="Arial"/>
              <a:buNone/>
              <a:defRPr sz="1500" b="1"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958"/>
              <a:buFont typeface="Arial"/>
              <a:buNone/>
              <a:defRPr sz="1350" b="1"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1740"/>
              <a:buFont typeface="Arial"/>
              <a:buNone/>
              <a:defRPr sz="1200" b="1" i="0" u="none" strike="noStrike" cap="none">
                <a:solidFill>
                  <a:schemeClr val="dk1"/>
                </a:solidFill>
                <a:latin typeface="Corbel"/>
                <a:ea typeface="Corbel"/>
                <a:cs typeface="Corbel"/>
                <a:sym typeface="Corbel"/>
              </a:defRPr>
            </a:lvl9pPr>
          </a:lstStyle>
          <a:p>
            <a:endParaRPr/>
          </a:p>
        </p:txBody>
      </p:sp>
      <p:sp>
        <p:nvSpPr>
          <p:cNvPr id="196" name="Shape 196"/>
          <p:cNvSpPr txBox="1">
            <a:spLocks noGrp="1"/>
          </p:cNvSpPr>
          <p:nvPr>
            <p:ph type="body" idx="4"/>
          </p:nvPr>
        </p:nvSpPr>
        <p:spPr>
          <a:xfrm>
            <a:off x="4955975" y="2501503"/>
            <a:ext cx="3671400" cy="1842000"/>
          </a:xfrm>
          <a:prstGeom prst="rect">
            <a:avLst/>
          </a:prstGeom>
          <a:noFill/>
          <a:ln>
            <a:noFill/>
          </a:ln>
        </p:spPr>
        <p:txBody>
          <a:bodyPr spcFirstLastPara="1" wrap="square" lIns="91425" tIns="91425" rIns="91425" bIns="91425" anchor="t"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97" name="Shape 197"/>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98" name="Shape 198"/>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99" name="Shape 199"/>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113234" y="514351"/>
            <a:ext cx="7514100" cy="13143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02" name="Shape 202"/>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3" name="Shape 203"/>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4" name="Shape 204"/>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
        <p:nvSpPr>
          <p:cNvPr id="206" name="Shape 206"/>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7" name="Shape 207"/>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8" name="Shape 208"/>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1113234" y="1200150"/>
            <a:ext cx="2661900" cy="10287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1" name="Shape 211"/>
          <p:cNvSpPr txBox="1">
            <a:spLocks noGrp="1"/>
          </p:cNvSpPr>
          <p:nvPr>
            <p:ph type="body" idx="1"/>
          </p:nvPr>
        </p:nvSpPr>
        <p:spPr>
          <a:xfrm>
            <a:off x="3946525" y="514350"/>
            <a:ext cx="4680600" cy="3829200"/>
          </a:xfrm>
          <a:prstGeom prst="rect">
            <a:avLst/>
          </a:prstGeom>
          <a:noFill/>
          <a:ln>
            <a:noFill/>
          </a:ln>
        </p:spPr>
        <p:txBody>
          <a:bodyPr spcFirstLastPara="1" wrap="square" lIns="91425" tIns="91425" rIns="91425" bIns="91425" anchor="ctr" anchorCtr="0"/>
          <a:lstStyle>
            <a:lvl1pPr marL="457200" marR="0" lvl="0" indent="-366712" algn="l" rtl="0">
              <a:spcBef>
                <a:spcPts val="30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1pPr>
            <a:lvl2pPr marL="914400" marR="0" lvl="1"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2pPr>
            <a:lvl3pPr marL="1371600" marR="0" lvl="2"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3pPr>
            <a:lvl4pPr marL="1828800" marR="0" lvl="3"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212" name="Shape 212"/>
          <p:cNvSpPr txBox="1">
            <a:spLocks noGrp="1"/>
          </p:cNvSpPr>
          <p:nvPr>
            <p:ph type="body" idx="2"/>
          </p:nvPr>
        </p:nvSpPr>
        <p:spPr>
          <a:xfrm>
            <a:off x="1113234" y="2228850"/>
            <a:ext cx="2661900" cy="1371600"/>
          </a:xfrm>
          <a:prstGeom prst="rect">
            <a:avLst/>
          </a:prstGeom>
          <a:noFill/>
          <a:ln>
            <a:noFill/>
          </a:ln>
        </p:spPr>
        <p:txBody>
          <a:bodyPr spcFirstLastPara="1" wrap="square" lIns="91425" tIns="91425" rIns="91425" bIns="91425" anchor="ctr" anchorCtr="0"/>
          <a:lstStyle>
            <a:lvl1pPr marL="457200" marR="0" lvl="0" indent="-228600" algn="ctr" rtl="0">
              <a:spcBef>
                <a:spcPts val="24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088"/>
              <a:buFont typeface="Arial"/>
              <a:buNone/>
              <a:defRPr sz="7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979"/>
              <a:buFont typeface="Arial"/>
              <a:buNone/>
              <a:defRPr sz="675" b="0" i="0" u="none" strike="noStrike" cap="none">
                <a:solidFill>
                  <a:schemeClr val="dk1"/>
                </a:solidFill>
                <a:latin typeface="Corbel"/>
                <a:ea typeface="Corbel"/>
                <a:cs typeface="Corbel"/>
                <a:sym typeface="Corbel"/>
              </a:defRPr>
            </a:lvl9pPr>
          </a:lstStyle>
          <a:p>
            <a:endParaRPr/>
          </a:p>
        </p:txBody>
      </p:sp>
      <p:sp>
        <p:nvSpPr>
          <p:cNvPr id="213" name="Shape 213"/>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4" name="Shape 214"/>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5" name="Shape 215"/>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1112043" y="1314449"/>
            <a:ext cx="4069500" cy="10287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2100"/>
              <a:buFont typeface="Corbel"/>
              <a:buNone/>
              <a:defRPr sz="21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8" name="Shape 218"/>
          <p:cNvSpPr>
            <a:spLocks noGrp="1"/>
          </p:cNvSpPr>
          <p:nvPr>
            <p:ph type="pic" idx="2"/>
          </p:nvPr>
        </p:nvSpPr>
        <p:spPr>
          <a:xfrm>
            <a:off x="5696011" y="685800"/>
            <a:ext cx="2460600" cy="3429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91425" rIns="91425" bIns="91425" anchor="t" anchorCtr="0"/>
          <a:lstStyle>
            <a:lvl1pPr marR="0" lvl="0" algn="ctr" rtl="0">
              <a:spcBef>
                <a:spcPts val="24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1pPr>
            <a:lvl2pPr marR="0" lvl="1"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R="0" lvl="2"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3pPr>
            <a:lvl4pPr marR="0" lvl="3"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4pPr>
            <a:lvl5pPr marR="0" lvl="4"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5pPr>
            <a:lvl6pPr marR="0" lvl="5"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6pPr>
            <a:lvl7pPr marR="0" lvl="6"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7pPr>
            <a:lvl8pPr marR="0" lvl="7"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8pPr>
            <a:lvl9pPr marR="0" lvl="8" algn="l" rtl="0">
              <a:spcBef>
                <a:spcPts val="450"/>
              </a:spcBef>
              <a:spcAft>
                <a:spcPts val="450"/>
              </a:spcAft>
              <a:buClr>
                <a:srgbClr val="1186C3"/>
              </a:buClr>
              <a:buSzPts val="1740"/>
              <a:buFont typeface="Arial"/>
              <a:buNone/>
              <a:defRPr sz="1200" b="0" i="0" u="none" strike="noStrike" cap="none">
                <a:solidFill>
                  <a:schemeClr val="dk1"/>
                </a:solidFill>
                <a:latin typeface="Corbel"/>
                <a:ea typeface="Corbel"/>
                <a:cs typeface="Corbel"/>
                <a:sym typeface="Corbel"/>
              </a:defRPr>
            </a:lvl9pPr>
          </a:lstStyle>
          <a:p>
            <a:endParaRPr/>
          </a:p>
        </p:txBody>
      </p:sp>
      <p:sp>
        <p:nvSpPr>
          <p:cNvPr id="219" name="Shape 219"/>
          <p:cNvSpPr txBox="1">
            <a:spLocks noGrp="1"/>
          </p:cNvSpPr>
          <p:nvPr>
            <p:ph type="body" idx="1"/>
          </p:nvPr>
        </p:nvSpPr>
        <p:spPr>
          <a:xfrm>
            <a:off x="1112043" y="2343149"/>
            <a:ext cx="4069500" cy="1371600"/>
          </a:xfrm>
          <a:prstGeom prst="rect">
            <a:avLst/>
          </a:prstGeom>
          <a:noFill/>
          <a:ln>
            <a:noFill/>
          </a:ln>
        </p:spPr>
        <p:txBody>
          <a:bodyPr spcFirstLastPara="1" wrap="square" lIns="91425" tIns="91425" rIns="91425" bIns="91425" anchor="ctr" anchorCtr="0"/>
          <a:lstStyle>
            <a:lvl1pPr marL="457200" marR="0" lvl="0" indent="-228600" algn="ctr"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088"/>
              <a:buFont typeface="Arial"/>
              <a:buNone/>
              <a:defRPr sz="7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979"/>
              <a:buFont typeface="Arial"/>
              <a:buNone/>
              <a:defRPr sz="675" b="0" i="0" u="none" strike="noStrike" cap="none">
                <a:solidFill>
                  <a:schemeClr val="dk1"/>
                </a:solidFill>
                <a:latin typeface="Corbel"/>
                <a:ea typeface="Corbel"/>
                <a:cs typeface="Corbel"/>
                <a:sym typeface="Corbel"/>
              </a:defRPr>
            </a:lvl9pPr>
          </a:lstStyle>
          <a:p>
            <a:endParaRPr/>
          </a:p>
        </p:txBody>
      </p:sp>
      <p:sp>
        <p:nvSpPr>
          <p:cNvPr id="220" name="Shape 220"/>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1" name="Shape 221"/>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2" name="Shape 222"/>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1113234" y="3549649"/>
            <a:ext cx="7514100" cy="4251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5" name="Shape 225"/>
          <p:cNvSpPr>
            <a:spLocks noGrp="1"/>
          </p:cNvSpPr>
          <p:nvPr>
            <p:ph type="pic" idx="2"/>
          </p:nvPr>
        </p:nvSpPr>
        <p:spPr>
          <a:xfrm>
            <a:off x="1789509" y="699084"/>
            <a:ext cx="6169500" cy="2373600"/>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91425" rIns="91425" bIns="91425" anchor="t" anchorCtr="0"/>
          <a:lstStyle>
            <a:lvl1pPr marR="0" lvl="0" algn="ctr" rtl="0">
              <a:spcBef>
                <a:spcPts val="24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1pPr>
            <a:lvl2pPr marR="0" lvl="1"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R="0" lvl="2"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3pPr>
            <a:lvl4pPr marR="0" lvl="3"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4pPr>
            <a:lvl5pPr marR="0" lvl="4"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5pPr>
            <a:lvl6pPr marR="0" lvl="5"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6pPr>
            <a:lvl7pPr marR="0" lvl="6"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7pPr>
            <a:lvl8pPr marR="0" lvl="7"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8pPr>
            <a:lvl9pPr marR="0" lvl="8" algn="l" rtl="0">
              <a:spcBef>
                <a:spcPts val="450"/>
              </a:spcBef>
              <a:spcAft>
                <a:spcPts val="450"/>
              </a:spcAft>
              <a:buClr>
                <a:srgbClr val="1186C3"/>
              </a:buClr>
              <a:buSzPts val="1740"/>
              <a:buFont typeface="Arial"/>
              <a:buNone/>
              <a:defRPr sz="1200" b="0" i="0" u="none" strike="noStrike" cap="none">
                <a:solidFill>
                  <a:schemeClr val="dk1"/>
                </a:solidFill>
                <a:latin typeface="Corbel"/>
                <a:ea typeface="Corbel"/>
                <a:cs typeface="Corbel"/>
                <a:sym typeface="Corbel"/>
              </a:defRPr>
            </a:lvl9pPr>
          </a:lstStyle>
          <a:p>
            <a:endParaRPr/>
          </a:p>
        </p:txBody>
      </p:sp>
      <p:sp>
        <p:nvSpPr>
          <p:cNvPr id="226" name="Shape 226"/>
          <p:cNvSpPr txBox="1">
            <a:spLocks noGrp="1"/>
          </p:cNvSpPr>
          <p:nvPr>
            <p:ph type="body" idx="1"/>
          </p:nvPr>
        </p:nvSpPr>
        <p:spPr>
          <a:xfrm>
            <a:off x="1113234" y="3974702"/>
            <a:ext cx="7514100" cy="370200"/>
          </a:xfrm>
          <a:prstGeom prst="rect">
            <a:avLst/>
          </a:prstGeom>
          <a:noFill/>
          <a:ln>
            <a:noFill/>
          </a:ln>
        </p:spPr>
        <p:txBody>
          <a:bodyPr spcFirstLastPara="1" wrap="square" lIns="91425" tIns="91425" rIns="91425" bIns="91425" anchor="ctr" anchorCtr="0"/>
          <a:lstStyle>
            <a:lvl1pPr marL="457200" marR="0" lvl="0" indent="-228600" algn="ctr" rtl="0">
              <a:spcBef>
                <a:spcPts val="210"/>
              </a:spcBef>
              <a:spcAft>
                <a:spcPts val="0"/>
              </a:spcAft>
              <a:buClr>
                <a:srgbClr val="1186C3"/>
              </a:buClr>
              <a:buSzPts val="1523"/>
              <a:buFont typeface="Arial"/>
              <a:buNone/>
              <a:defRPr sz="10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088"/>
              <a:buFont typeface="Arial"/>
              <a:buNone/>
              <a:defRPr sz="7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979"/>
              <a:buFont typeface="Arial"/>
              <a:buNone/>
              <a:defRPr sz="675" b="0" i="0" u="none" strike="noStrike" cap="none">
                <a:solidFill>
                  <a:schemeClr val="dk1"/>
                </a:solidFill>
                <a:latin typeface="Corbel"/>
                <a:ea typeface="Corbel"/>
                <a:cs typeface="Corbel"/>
                <a:sym typeface="Corbel"/>
              </a:defRPr>
            </a:lvl9pPr>
          </a:lstStyle>
          <a:p>
            <a:endParaRPr/>
          </a:p>
        </p:txBody>
      </p:sp>
      <p:sp>
        <p:nvSpPr>
          <p:cNvPr id="227" name="Shape 227"/>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8" name="Shape 228"/>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9" name="Shape 229"/>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1113234" y="514351"/>
            <a:ext cx="7514035" cy="131444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7" name="Shape 37"/>
          <p:cNvSpPr txBox="1">
            <a:spLocks noGrp="1"/>
          </p:cNvSpPr>
          <p:nvPr>
            <p:ph type="body" idx="1"/>
          </p:nvPr>
        </p:nvSpPr>
        <p:spPr>
          <a:xfrm>
            <a:off x="1113233" y="2000250"/>
            <a:ext cx="7514035" cy="2343151"/>
          </a:xfrm>
          <a:prstGeom prst="rect">
            <a:avLst/>
          </a:prstGeom>
          <a:noFill/>
          <a:ln>
            <a:noFill/>
          </a:ln>
        </p:spPr>
        <p:txBody>
          <a:bodyPr spcFirstLastPara="1" wrap="square" lIns="91425" tIns="91425" rIns="91425" bIns="91425" anchor="ctr"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38" name="Shape 38"/>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9" name="Shape 39"/>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0" name="Shape 40"/>
          <p:cNvSpPr txBox="1">
            <a:spLocks noGrp="1"/>
          </p:cNvSpPr>
          <p:nvPr>
            <p:ph type="sldNum" idx="12"/>
          </p:nvPr>
        </p:nvSpPr>
        <p:spPr>
          <a:xfrm>
            <a:off x="8213893" y="4400349"/>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113235" y="514350"/>
            <a:ext cx="7514100" cy="2286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32" name="Shape 232"/>
          <p:cNvSpPr txBox="1">
            <a:spLocks noGrp="1"/>
          </p:cNvSpPr>
          <p:nvPr>
            <p:ph type="body" idx="1"/>
          </p:nvPr>
        </p:nvSpPr>
        <p:spPr>
          <a:xfrm>
            <a:off x="1113234" y="3257550"/>
            <a:ext cx="7514100" cy="1086000"/>
          </a:xfrm>
          <a:prstGeom prst="rect">
            <a:avLst/>
          </a:prstGeom>
          <a:noFill/>
          <a:ln>
            <a:noFill/>
          </a:ln>
        </p:spPr>
        <p:txBody>
          <a:bodyPr spcFirstLastPara="1" wrap="square" lIns="91425" tIns="91425" rIns="91425" bIns="91425" anchor="ctr" anchorCtr="0"/>
          <a:lstStyle>
            <a:lvl1pPr marL="457200" marR="0" lvl="0" indent="-228600" algn="ct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233" name="Shape 233"/>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34" name="Shape 234"/>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35" name="Shape 235"/>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36"/>
        <p:cNvGrpSpPr/>
        <p:nvPr/>
      </p:nvGrpSpPr>
      <p:grpSpPr>
        <a:xfrm>
          <a:off x="0" y="0"/>
          <a:ext cx="0" cy="0"/>
          <a:chOff x="0" y="0"/>
          <a:chExt cx="0" cy="0"/>
        </a:xfrm>
      </p:grpSpPr>
      <p:sp>
        <p:nvSpPr>
          <p:cNvPr id="237" name="Shape 237"/>
          <p:cNvSpPr txBox="1"/>
          <p:nvPr/>
        </p:nvSpPr>
        <p:spPr>
          <a:xfrm>
            <a:off x="1198959" y="64726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6000"/>
              <a:buFont typeface="Corbel"/>
              <a:buNone/>
            </a:pPr>
            <a:r>
              <a:rPr lang="en" sz="6000" b="0" i="0" u="none" strike="noStrike" cap="none">
                <a:solidFill>
                  <a:schemeClr val="dk1"/>
                </a:solidFill>
                <a:latin typeface="Corbel"/>
                <a:ea typeface="Corbel"/>
                <a:cs typeface="Corbel"/>
                <a:sym typeface="Corbel"/>
              </a:rPr>
              <a:t>“</a:t>
            </a:r>
            <a:endParaRPr/>
          </a:p>
        </p:txBody>
      </p:sp>
      <p:sp>
        <p:nvSpPr>
          <p:cNvPr id="238" name="Shape 238"/>
          <p:cNvSpPr txBox="1"/>
          <p:nvPr/>
        </p:nvSpPr>
        <p:spPr>
          <a:xfrm>
            <a:off x="8170069" y="2114549"/>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dk1"/>
              </a:buClr>
              <a:buSzPts val="6000"/>
              <a:buFont typeface="Corbel"/>
              <a:buNone/>
            </a:pPr>
            <a:r>
              <a:rPr lang="en" sz="6000" b="0" i="0" u="none" strike="noStrike" cap="none">
                <a:solidFill>
                  <a:schemeClr val="dk1"/>
                </a:solidFill>
                <a:latin typeface="Corbel"/>
                <a:ea typeface="Corbel"/>
                <a:cs typeface="Corbel"/>
                <a:sym typeface="Corbel"/>
              </a:rPr>
              <a:t>”</a:t>
            </a:r>
            <a:endParaRPr/>
          </a:p>
        </p:txBody>
      </p:sp>
      <p:sp>
        <p:nvSpPr>
          <p:cNvPr id="239" name="Shape 239"/>
          <p:cNvSpPr txBox="1">
            <a:spLocks noGrp="1"/>
          </p:cNvSpPr>
          <p:nvPr>
            <p:ph type="title"/>
          </p:nvPr>
        </p:nvSpPr>
        <p:spPr>
          <a:xfrm>
            <a:off x="1656159" y="514351"/>
            <a:ext cx="6742500"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40" name="Shape 240"/>
          <p:cNvSpPr txBox="1">
            <a:spLocks noGrp="1"/>
          </p:cNvSpPr>
          <p:nvPr>
            <p:ph type="body" idx="1"/>
          </p:nvPr>
        </p:nvSpPr>
        <p:spPr>
          <a:xfrm>
            <a:off x="1827609" y="2571749"/>
            <a:ext cx="6399600" cy="285900"/>
          </a:xfrm>
          <a:prstGeom prst="rect">
            <a:avLst/>
          </a:prstGeom>
          <a:noFill/>
          <a:ln>
            <a:noFill/>
          </a:ln>
        </p:spPr>
        <p:txBody>
          <a:bodyPr spcFirstLastPara="1" wrap="square" lIns="91425" tIns="91425" rIns="91425" bIns="91425" anchor="ctr" anchorCtr="0"/>
          <a:lstStyle>
            <a:lvl1pPr marL="457200" marR="0" lvl="0" indent="-228600" algn="l"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241" name="Shape 241"/>
          <p:cNvSpPr txBox="1">
            <a:spLocks noGrp="1"/>
          </p:cNvSpPr>
          <p:nvPr>
            <p:ph type="body" idx="2"/>
          </p:nvPr>
        </p:nvSpPr>
        <p:spPr>
          <a:xfrm>
            <a:off x="1113234" y="3257550"/>
            <a:ext cx="7514100" cy="1086000"/>
          </a:xfrm>
          <a:prstGeom prst="rect">
            <a:avLst/>
          </a:prstGeom>
          <a:noFill/>
          <a:ln>
            <a:noFill/>
          </a:ln>
        </p:spPr>
        <p:txBody>
          <a:bodyPr spcFirstLastPara="1" wrap="square" lIns="91425" tIns="91425" rIns="91425" bIns="91425" anchor="ctr" anchorCtr="0"/>
          <a:lstStyle>
            <a:lvl1pPr marL="457200" marR="0" lvl="0" indent="-228600" algn="ct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242" name="Shape 242"/>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3" name="Shape 243"/>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4" name="Shape 244"/>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1113235" y="2481436"/>
            <a:ext cx="7514100" cy="1101600"/>
          </a:xfrm>
          <a:prstGeom prst="rect">
            <a:avLst/>
          </a:prstGeom>
          <a:noFill/>
          <a:ln>
            <a:noFill/>
          </a:ln>
        </p:spPr>
        <p:txBody>
          <a:bodyPr spcFirstLastPara="1" wrap="square" lIns="91425" tIns="91425" rIns="91425" bIns="91425" anchor="b" anchorCtr="0"/>
          <a:lstStyle>
            <a:lvl1pPr marR="0" lvl="0" algn="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47" name="Shape 247"/>
          <p:cNvSpPr txBox="1">
            <a:spLocks noGrp="1"/>
          </p:cNvSpPr>
          <p:nvPr>
            <p:ph type="body" idx="1"/>
          </p:nvPr>
        </p:nvSpPr>
        <p:spPr>
          <a:xfrm>
            <a:off x="1113234" y="3583036"/>
            <a:ext cx="7514100" cy="645300"/>
          </a:xfrm>
          <a:prstGeom prst="rect">
            <a:avLst/>
          </a:prstGeom>
          <a:noFill/>
          <a:ln>
            <a:noFill/>
          </a:ln>
        </p:spPr>
        <p:txBody>
          <a:bodyPr spcFirstLastPara="1" wrap="square" lIns="91425" tIns="91425" rIns="91425" bIns="91425" anchor="t" anchorCtr="0"/>
          <a:lstStyle>
            <a:lvl1pPr marL="457200" marR="0" lvl="0" indent="-228600" algn="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248" name="Shape 248"/>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9" name="Shape 249"/>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50" name="Shape 250"/>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251"/>
        <p:cNvGrpSpPr/>
        <p:nvPr/>
      </p:nvGrpSpPr>
      <p:grpSpPr>
        <a:xfrm>
          <a:off x="0" y="0"/>
          <a:ext cx="0" cy="0"/>
          <a:chOff x="0" y="0"/>
          <a:chExt cx="0" cy="0"/>
        </a:xfrm>
      </p:grpSpPr>
      <p:sp>
        <p:nvSpPr>
          <p:cNvPr id="252" name="Shape 252"/>
          <p:cNvSpPr txBox="1"/>
          <p:nvPr/>
        </p:nvSpPr>
        <p:spPr>
          <a:xfrm>
            <a:off x="1198959" y="64726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6000"/>
              <a:buFont typeface="Corbel"/>
              <a:buNone/>
            </a:pPr>
            <a:r>
              <a:rPr lang="en" sz="6000" b="0" i="0" u="none" strike="noStrike" cap="none">
                <a:solidFill>
                  <a:schemeClr val="dk1"/>
                </a:solidFill>
                <a:latin typeface="Corbel"/>
                <a:ea typeface="Corbel"/>
                <a:cs typeface="Corbel"/>
                <a:sym typeface="Corbel"/>
              </a:rPr>
              <a:t>“</a:t>
            </a:r>
            <a:endParaRPr/>
          </a:p>
        </p:txBody>
      </p:sp>
      <p:sp>
        <p:nvSpPr>
          <p:cNvPr id="253" name="Shape 253"/>
          <p:cNvSpPr txBox="1"/>
          <p:nvPr/>
        </p:nvSpPr>
        <p:spPr>
          <a:xfrm>
            <a:off x="8170069" y="2114549"/>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dk1"/>
              </a:buClr>
              <a:buSzPts val="6000"/>
              <a:buFont typeface="Corbel"/>
              <a:buNone/>
            </a:pPr>
            <a:r>
              <a:rPr lang="en" sz="6000" b="0" i="0" u="none" strike="noStrike" cap="none">
                <a:solidFill>
                  <a:schemeClr val="dk1"/>
                </a:solidFill>
                <a:latin typeface="Corbel"/>
                <a:ea typeface="Corbel"/>
                <a:cs typeface="Corbel"/>
                <a:sym typeface="Corbel"/>
              </a:rPr>
              <a:t>”</a:t>
            </a:r>
            <a:endParaRPr/>
          </a:p>
        </p:txBody>
      </p:sp>
      <p:sp>
        <p:nvSpPr>
          <p:cNvPr id="254" name="Shape 254"/>
          <p:cNvSpPr txBox="1">
            <a:spLocks noGrp="1"/>
          </p:cNvSpPr>
          <p:nvPr>
            <p:ph type="title"/>
          </p:nvPr>
        </p:nvSpPr>
        <p:spPr>
          <a:xfrm>
            <a:off x="1656159" y="514351"/>
            <a:ext cx="6742500"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5" name="Shape 255"/>
          <p:cNvSpPr txBox="1">
            <a:spLocks noGrp="1"/>
          </p:cNvSpPr>
          <p:nvPr>
            <p:ph type="body" idx="1"/>
          </p:nvPr>
        </p:nvSpPr>
        <p:spPr>
          <a:xfrm>
            <a:off x="1113235" y="2914650"/>
            <a:ext cx="7514100" cy="666600"/>
          </a:xfrm>
          <a:prstGeom prst="rect">
            <a:avLst/>
          </a:prstGeom>
          <a:noFill/>
          <a:ln>
            <a:noFill/>
          </a:ln>
        </p:spPr>
        <p:txBody>
          <a:bodyPr spcFirstLastPara="1" wrap="square" lIns="91425" tIns="91425" rIns="91425" bIns="91425" anchor="b" anchorCtr="0"/>
          <a:lstStyle>
            <a:lvl1pPr marL="457200" marR="0" lvl="0" indent="-228600" algn="r" rtl="0">
              <a:spcBef>
                <a:spcPts val="36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256" name="Shape 256"/>
          <p:cNvSpPr txBox="1">
            <a:spLocks noGrp="1"/>
          </p:cNvSpPr>
          <p:nvPr>
            <p:ph type="body" idx="2"/>
          </p:nvPr>
        </p:nvSpPr>
        <p:spPr>
          <a:xfrm>
            <a:off x="1113234" y="3581400"/>
            <a:ext cx="7514100" cy="762000"/>
          </a:xfrm>
          <a:prstGeom prst="rect">
            <a:avLst/>
          </a:prstGeom>
          <a:noFill/>
          <a:ln>
            <a:noFill/>
          </a:ln>
        </p:spPr>
        <p:txBody>
          <a:bodyPr spcFirstLastPara="1" wrap="square" lIns="91425" tIns="91425" rIns="91425" bIns="91425" anchor="t" anchorCtr="0"/>
          <a:lstStyle>
            <a:lvl1pPr marL="457200" marR="0" lvl="0" indent="-228600" algn="r"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257" name="Shape 257"/>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58" name="Shape 258"/>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59" name="Shape 259"/>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113235" y="514350"/>
            <a:ext cx="7514100" cy="2045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62" name="Shape 262"/>
          <p:cNvSpPr txBox="1">
            <a:spLocks noGrp="1"/>
          </p:cNvSpPr>
          <p:nvPr>
            <p:ph type="body" idx="1"/>
          </p:nvPr>
        </p:nvSpPr>
        <p:spPr>
          <a:xfrm>
            <a:off x="1113234" y="2628900"/>
            <a:ext cx="7514100" cy="628500"/>
          </a:xfrm>
          <a:prstGeom prst="rect">
            <a:avLst/>
          </a:prstGeom>
          <a:noFill/>
          <a:ln>
            <a:noFill/>
          </a:ln>
        </p:spPr>
        <p:txBody>
          <a:bodyPr spcFirstLastPara="1" wrap="square" lIns="91425" tIns="91425" rIns="91425" bIns="91425" anchor="b" anchorCtr="0"/>
          <a:lstStyle>
            <a:lvl1pPr marL="457200" marR="0" lvl="0" indent="-228600" algn="l" rtl="0">
              <a:spcBef>
                <a:spcPts val="420"/>
              </a:spcBef>
              <a:spcAft>
                <a:spcPts val="0"/>
              </a:spcAft>
              <a:buClr>
                <a:srgbClr val="1186C3"/>
              </a:buClr>
              <a:buSzPts val="3045"/>
              <a:buFont typeface="Arial"/>
              <a:buNone/>
              <a:defRPr sz="21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263" name="Shape 263"/>
          <p:cNvSpPr txBox="1">
            <a:spLocks noGrp="1"/>
          </p:cNvSpPr>
          <p:nvPr>
            <p:ph type="body" idx="2"/>
          </p:nvPr>
        </p:nvSpPr>
        <p:spPr>
          <a:xfrm>
            <a:off x="1113234" y="3257550"/>
            <a:ext cx="7514100" cy="1086000"/>
          </a:xfrm>
          <a:prstGeom prst="rect">
            <a:avLst/>
          </a:prstGeom>
          <a:noFill/>
          <a:ln>
            <a:noFill/>
          </a:ln>
        </p:spPr>
        <p:txBody>
          <a:bodyPr spcFirstLastPara="1" wrap="square" lIns="91425" tIns="91425" rIns="91425" bIns="91425" anchor="t" anchorCtr="0"/>
          <a:lstStyle>
            <a:lvl1pPr marL="457200" marR="0" lvl="0" indent="-228600" algn="l" rtl="0">
              <a:spcBef>
                <a:spcPts val="270"/>
              </a:spcBef>
              <a:spcAft>
                <a:spcPts val="0"/>
              </a:spcAft>
              <a:buClr>
                <a:srgbClr val="1186C3"/>
              </a:buClr>
              <a:buSzPts val="1958"/>
              <a:buFont typeface="Arial"/>
              <a:buNone/>
              <a:defRPr sz="135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264" name="Shape 264"/>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65" name="Shape 265"/>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66" name="Shape 266"/>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113234" y="514351"/>
            <a:ext cx="7514100" cy="13143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69" name="Shape 269"/>
          <p:cNvSpPr txBox="1">
            <a:spLocks noGrp="1"/>
          </p:cNvSpPr>
          <p:nvPr>
            <p:ph type="body" idx="1"/>
          </p:nvPr>
        </p:nvSpPr>
        <p:spPr>
          <a:xfrm rot="5400000">
            <a:off x="3698568" y="-585150"/>
            <a:ext cx="2343300" cy="7514100"/>
          </a:xfrm>
          <a:prstGeom prst="rect">
            <a:avLst/>
          </a:prstGeom>
          <a:noFill/>
          <a:ln>
            <a:noFill/>
          </a:ln>
        </p:spPr>
        <p:txBody>
          <a:bodyPr spcFirstLastPara="1" wrap="square" lIns="91425" tIns="91425" rIns="91425" bIns="91425" anchor="t"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270" name="Shape 270"/>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1" name="Shape 271"/>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2" name="Shape 272"/>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rot="5400000">
            <a:off x="6048769" y="1765050"/>
            <a:ext cx="3829200" cy="13278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5" name="Shape 275"/>
          <p:cNvSpPr txBox="1">
            <a:spLocks noGrp="1"/>
          </p:cNvSpPr>
          <p:nvPr>
            <p:ph type="body" idx="1"/>
          </p:nvPr>
        </p:nvSpPr>
        <p:spPr>
          <a:xfrm rot="5400000">
            <a:off x="2206091" y="-578400"/>
            <a:ext cx="3829200" cy="6014700"/>
          </a:xfrm>
          <a:prstGeom prst="rect">
            <a:avLst/>
          </a:prstGeom>
          <a:noFill/>
          <a:ln>
            <a:noFill/>
          </a:ln>
        </p:spPr>
        <p:txBody>
          <a:bodyPr spcFirstLastPara="1" wrap="square" lIns="91425" tIns="91425" rIns="91425" bIns="91425" anchor="t"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276" name="Shape 276"/>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7" name="Shape 277"/>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8" name="Shape 278"/>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929210" y="2000249"/>
            <a:ext cx="6698060" cy="1582787"/>
          </a:xfrm>
          <a:prstGeom prst="rect">
            <a:avLst/>
          </a:prstGeom>
          <a:noFill/>
          <a:ln>
            <a:noFill/>
          </a:ln>
        </p:spPr>
        <p:txBody>
          <a:bodyPr spcFirstLastPara="1" wrap="square" lIns="91425" tIns="91425" rIns="91425" bIns="91425" anchor="b" anchorCtr="0"/>
          <a:lstStyle>
            <a:lvl1pPr marR="0" lvl="0" algn="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3" name="Shape 43"/>
          <p:cNvSpPr txBox="1">
            <a:spLocks noGrp="1"/>
          </p:cNvSpPr>
          <p:nvPr>
            <p:ph type="body" idx="1"/>
          </p:nvPr>
        </p:nvSpPr>
        <p:spPr>
          <a:xfrm>
            <a:off x="1929209" y="3583036"/>
            <a:ext cx="6698061" cy="645300"/>
          </a:xfrm>
          <a:prstGeom prst="rect">
            <a:avLst/>
          </a:prstGeom>
          <a:noFill/>
          <a:ln>
            <a:noFill/>
          </a:ln>
        </p:spPr>
        <p:txBody>
          <a:bodyPr spcFirstLastPara="1" wrap="square" lIns="91425" tIns="91425" rIns="91425" bIns="91425" anchor="t" anchorCtr="0"/>
          <a:lstStyle>
            <a:lvl1pPr marL="457200" marR="0" lvl="0" indent="-228600" algn="r" rtl="0">
              <a:spcBef>
                <a:spcPts val="300"/>
              </a:spcBef>
              <a:spcAft>
                <a:spcPts val="0"/>
              </a:spcAft>
              <a:buClr>
                <a:srgbClr val="1186C3"/>
              </a:buClr>
              <a:buSzPts val="2175"/>
              <a:buFont typeface="Arial"/>
              <a:buNone/>
              <a:defRPr sz="15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958"/>
              <a:buFont typeface="Arial"/>
              <a:buNone/>
              <a:defRPr sz="1350" b="0" i="0" u="none" strike="noStrike" cap="none">
                <a:solidFill>
                  <a:srgbClr val="888888"/>
                </a:solidFill>
                <a:latin typeface="Corbel"/>
                <a:ea typeface="Corbel"/>
                <a:cs typeface="Corbel"/>
                <a:sym typeface="Corbel"/>
              </a:defRPr>
            </a:lvl2pPr>
            <a:lvl3pPr marL="1371600" marR="0" lvl="2" indent="-228600" algn="l" rtl="0">
              <a:spcBef>
                <a:spcPts val="450"/>
              </a:spcBef>
              <a:spcAft>
                <a:spcPts val="0"/>
              </a:spcAft>
              <a:buClr>
                <a:srgbClr val="1186C3"/>
              </a:buClr>
              <a:buSzPts val="1740"/>
              <a:buFont typeface="Arial"/>
              <a:buNone/>
              <a:defRPr sz="1200" b="0" i="0" u="none" strike="noStrike" cap="none">
                <a:solidFill>
                  <a:srgbClr val="888888"/>
                </a:solidFill>
                <a:latin typeface="Corbel"/>
                <a:ea typeface="Corbel"/>
                <a:cs typeface="Corbel"/>
                <a:sym typeface="Corbel"/>
              </a:defRPr>
            </a:lvl3pPr>
            <a:lvl4pPr marL="1828800" marR="0" lvl="3"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4pPr>
            <a:lvl5pPr marL="2286000" marR="0" lvl="4"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5pPr>
            <a:lvl6pPr marL="2743200" marR="0" lvl="5"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6pPr>
            <a:lvl7pPr marL="3200400" marR="0" lvl="6"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7pPr>
            <a:lvl8pPr marL="3657600" marR="0" lvl="7" indent="-228600" algn="l" rtl="0">
              <a:spcBef>
                <a:spcPts val="450"/>
              </a:spcBef>
              <a:spcAft>
                <a:spcPts val="0"/>
              </a:spcAft>
              <a:buClr>
                <a:srgbClr val="1186C3"/>
              </a:buClr>
              <a:buSzPts val="1523"/>
              <a:buFont typeface="Arial"/>
              <a:buNone/>
              <a:defRPr sz="1050" b="0" i="0" u="none" strike="noStrike" cap="none">
                <a:solidFill>
                  <a:srgbClr val="888888"/>
                </a:solidFill>
                <a:latin typeface="Corbel"/>
                <a:ea typeface="Corbel"/>
                <a:cs typeface="Corbel"/>
                <a:sym typeface="Corbel"/>
              </a:defRPr>
            </a:lvl8pPr>
            <a:lvl9pPr marL="4114800" marR="0" lvl="8" indent="-228600" algn="l" rtl="0">
              <a:spcBef>
                <a:spcPts val="450"/>
              </a:spcBef>
              <a:spcAft>
                <a:spcPts val="450"/>
              </a:spcAft>
              <a:buClr>
                <a:srgbClr val="1186C3"/>
              </a:buClr>
              <a:buSzPts val="1523"/>
              <a:buFont typeface="Arial"/>
              <a:buNone/>
              <a:defRPr sz="1050" b="0" i="0" u="none" strike="noStrike" cap="none">
                <a:solidFill>
                  <a:srgbClr val="888888"/>
                </a:solidFill>
                <a:latin typeface="Corbel"/>
                <a:ea typeface="Corbel"/>
                <a:cs typeface="Corbel"/>
                <a:sym typeface="Corbel"/>
              </a:defRPr>
            </a:lvl9pPr>
          </a:lstStyle>
          <a:p>
            <a:endParaRPr/>
          </a:p>
        </p:txBody>
      </p:sp>
      <p:sp>
        <p:nvSpPr>
          <p:cNvPr id="44" name="Shape 44"/>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5" name="Shape 45"/>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6" name="Shape 46"/>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113234" y="514351"/>
            <a:ext cx="7514035" cy="131444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Shape 49"/>
          <p:cNvSpPr txBox="1">
            <a:spLocks noGrp="1"/>
          </p:cNvSpPr>
          <p:nvPr>
            <p:ph type="body" idx="1"/>
          </p:nvPr>
        </p:nvSpPr>
        <p:spPr>
          <a:xfrm>
            <a:off x="1113235" y="2000250"/>
            <a:ext cx="3671291" cy="2343151"/>
          </a:xfrm>
          <a:prstGeom prst="rect">
            <a:avLst/>
          </a:prstGeom>
          <a:noFill/>
          <a:ln>
            <a:noFill/>
          </a:ln>
        </p:spPr>
        <p:txBody>
          <a:bodyPr spcFirstLastPara="1" wrap="square" lIns="91425" tIns="91425" rIns="91425" bIns="91425" anchor="ctr"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50" name="Shape 50"/>
          <p:cNvSpPr txBox="1">
            <a:spLocks noGrp="1"/>
          </p:cNvSpPr>
          <p:nvPr>
            <p:ph type="body" idx="2"/>
          </p:nvPr>
        </p:nvSpPr>
        <p:spPr>
          <a:xfrm>
            <a:off x="4955975" y="2000250"/>
            <a:ext cx="3671292" cy="2343150"/>
          </a:xfrm>
          <a:prstGeom prst="rect">
            <a:avLst/>
          </a:prstGeom>
          <a:noFill/>
          <a:ln>
            <a:noFill/>
          </a:ln>
        </p:spPr>
        <p:txBody>
          <a:bodyPr spcFirstLastPara="1" wrap="square" lIns="91425" tIns="91425" rIns="91425" bIns="91425" anchor="ctr"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51" name="Shape 51"/>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2" name="Shape 52"/>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3" name="Shape 53"/>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113234" y="514351"/>
            <a:ext cx="7514035" cy="131444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1329134" y="1993900"/>
            <a:ext cx="3455391" cy="432197"/>
          </a:xfrm>
          <a:prstGeom prst="rect">
            <a:avLst/>
          </a:prstGeom>
          <a:noFill/>
          <a:ln>
            <a:noFill/>
          </a:ln>
        </p:spPr>
        <p:txBody>
          <a:bodyPr spcFirstLastPara="1" wrap="square" lIns="91425" tIns="91425" rIns="91425" bIns="91425" anchor="b" anchorCtr="0"/>
          <a:lstStyle>
            <a:lvl1pPr marL="457200" marR="0" lvl="0" indent="-228600" algn="l" rtl="0">
              <a:spcBef>
                <a:spcPts val="420"/>
              </a:spcBef>
              <a:spcAft>
                <a:spcPts val="0"/>
              </a:spcAft>
              <a:buClr>
                <a:srgbClr val="1186C3"/>
              </a:buClr>
              <a:buSzPts val="3045"/>
              <a:buFont typeface="Arial"/>
              <a:buNone/>
              <a:defRPr sz="2100" b="0" i="0" u="none" strike="noStrike" cap="none">
                <a:solidFill>
                  <a:srgbClr val="1186C3"/>
                </a:solidFill>
                <a:latin typeface="Corbel"/>
                <a:ea typeface="Corbel"/>
                <a:cs typeface="Corbel"/>
                <a:sym typeface="Corbel"/>
              </a:defRPr>
            </a:lvl1pPr>
            <a:lvl2pPr marL="914400" marR="0" lvl="1" indent="-228600" algn="l" rtl="0">
              <a:spcBef>
                <a:spcPts val="450"/>
              </a:spcBef>
              <a:spcAft>
                <a:spcPts val="0"/>
              </a:spcAft>
              <a:buClr>
                <a:srgbClr val="1186C3"/>
              </a:buClr>
              <a:buSzPts val="2175"/>
              <a:buFont typeface="Arial"/>
              <a:buNone/>
              <a:defRPr sz="1500" b="1"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958"/>
              <a:buFont typeface="Arial"/>
              <a:buNone/>
              <a:defRPr sz="1350" b="1"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1740"/>
              <a:buFont typeface="Arial"/>
              <a:buNone/>
              <a:defRPr sz="1200" b="1" i="0" u="none" strike="noStrike" cap="none">
                <a:solidFill>
                  <a:schemeClr val="dk1"/>
                </a:solidFill>
                <a:latin typeface="Corbel"/>
                <a:ea typeface="Corbel"/>
                <a:cs typeface="Corbel"/>
                <a:sym typeface="Corbel"/>
              </a:defRPr>
            </a:lvl9pPr>
          </a:lstStyle>
          <a:p>
            <a:endParaRPr/>
          </a:p>
        </p:txBody>
      </p:sp>
      <p:sp>
        <p:nvSpPr>
          <p:cNvPr id="57" name="Shape 57"/>
          <p:cNvSpPr txBox="1">
            <a:spLocks noGrp="1"/>
          </p:cNvSpPr>
          <p:nvPr>
            <p:ph type="body" idx="2"/>
          </p:nvPr>
        </p:nvSpPr>
        <p:spPr>
          <a:xfrm>
            <a:off x="1113233" y="2501503"/>
            <a:ext cx="3671292" cy="1841897"/>
          </a:xfrm>
          <a:prstGeom prst="rect">
            <a:avLst/>
          </a:prstGeom>
          <a:noFill/>
          <a:ln>
            <a:noFill/>
          </a:ln>
        </p:spPr>
        <p:txBody>
          <a:bodyPr spcFirstLastPara="1" wrap="square" lIns="91425" tIns="91425" rIns="91425" bIns="91425" anchor="t"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58" name="Shape 58"/>
          <p:cNvSpPr txBox="1">
            <a:spLocks noGrp="1"/>
          </p:cNvSpPr>
          <p:nvPr>
            <p:ph type="body" idx="3"/>
          </p:nvPr>
        </p:nvSpPr>
        <p:spPr>
          <a:xfrm>
            <a:off x="5160366" y="2000250"/>
            <a:ext cx="3466903" cy="432197"/>
          </a:xfrm>
          <a:prstGeom prst="rect">
            <a:avLst/>
          </a:prstGeom>
          <a:noFill/>
          <a:ln>
            <a:noFill/>
          </a:ln>
        </p:spPr>
        <p:txBody>
          <a:bodyPr spcFirstLastPara="1" wrap="square" lIns="91425" tIns="91425" rIns="91425" bIns="91425" anchor="b" anchorCtr="0"/>
          <a:lstStyle>
            <a:lvl1pPr marL="457200" marR="0" lvl="0" indent="-228600" algn="l" rtl="0">
              <a:spcBef>
                <a:spcPts val="420"/>
              </a:spcBef>
              <a:spcAft>
                <a:spcPts val="0"/>
              </a:spcAft>
              <a:buClr>
                <a:srgbClr val="1186C3"/>
              </a:buClr>
              <a:buSzPts val="3045"/>
              <a:buFont typeface="Arial"/>
              <a:buNone/>
              <a:defRPr sz="2100" b="0" i="0" u="none" strike="noStrike" cap="none">
                <a:solidFill>
                  <a:srgbClr val="1186C3"/>
                </a:solidFill>
                <a:latin typeface="Corbel"/>
                <a:ea typeface="Corbel"/>
                <a:cs typeface="Corbel"/>
                <a:sym typeface="Corbel"/>
              </a:defRPr>
            </a:lvl1pPr>
            <a:lvl2pPr marL="914400" marR="0" lvl="1" indent="-228600" algn="l" rtl="0">
              <a:spcBef>
                <a:spcPts val="450"/>
              </a:spcBef>
              <a:spcAft>
                <a:spcPts val="0"/>
              </a:spcAft>
              <a:buClr>
                <a:srgbClr val="1186C3"/>
              </a:buClr>
              <a:buSzPts val="2175"/>
              <a:buFont typeface="Arial"/>
              <a:buNone/>
              <a:defRPr sz="1500" b="1"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958"/>
              <a:buFont typeface="Arial"/>
              <a:buNone/>
              <a:defRPr sz="1350" b="1"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1740"/>
              <a:buFont typeface="Arial"/>
              <a:buNone/>
              <a:defRPr sz="1200" b="1"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1740"/>
              <a:buFont typeface="Arial"/>
              <a:buNone/>
              <a:defRPr sz="1200" b="1" i="0" u="none" strike="noStrike" cap="none">
                <a:solidFill>
                  <a:schemeClr val="dk1"/>
                </a:solidFill>
                <a:latin typeface="Corbel"/>
                <a:ea typeface="Corbel"/>
                <a:cs typeface="Corbel"/>
                <a:sym typeface="Corbel"/>
              </a:defRPr>
            </a:lvl9pPr>
          </a:lstStyle>
          <a:p>
            <a:endParaRPr/>
          </a:p>
        </p:txBody>
      </p:sp>
      <p:sp>
        <p:nvSpPr>
          <p:cNvPr id="59" name="Shape 59"/>
          <p:cNvSpPr txBox="1">
            <a:spLocks noGrp="1"/>
          </p:cNvSpPr>
          <p:nvPr>
            <p:ph type="body" idx="4"/>
          </p:nvPr>
        </p:nvSpPr>
        <p:spPr>
          <a:xfrm>
            <a:off x="4955975" y="2501503"/>
            <a:ext cx="3671292" cy="1841897"/>
          </a:xfrm>
          <a:prstGeom prst="rect">
            <a:avLst/>
          </a:prstGeom>
          <a:noFill/>
          <a:ln>
            <a:noFill/>
          </a:ln>
        </p:spPr>
        <p:txBody>
          <a:bodyPr spcFirstLastPara="1" wrap="square" lIns="91425" tIns="91425" rIns="91425" bIns="91425" anchor="t" anchorCtr="0"/>
          <a:lstStyle>
            <a:lvl1pPr marL="457200" marR="0" lvl="0" indent="-352901" algn="l" rtl="0">
              <a:spcBef>
                <a:spcPts val="27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1pPr>
            <a:lvl2pPr marL="914400" marR="0" lvl="1" indent="-339090"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2pPr>
            <a:lvl3pPr marL="1371600" marR="0" lvl="2"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3pPr>
            <a:lvl4pPr marL="1828800" marR="0" lvl="3"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4pPr>
            <a:lvl5pPr marL="2286000" marR="0" lvl="4"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5pPr>
            <a:lvl6pPr marL="2743200" marR="0" lvl="5"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6pPr>
            <a:lvl7pPr marL="3200400" marR="0" lvl="6"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7pPr>
            <a:lvl8pPr marL="3657600" marR="0" lvl="7" indent="-311467" algn="l" rtl="0">
              <a:spcBef>
                <a:spcPts val="450"/>
              </a:spcBef>
              <a:spcAft>
                <a:spcPts val="0"/>
              </a:spcAft>
              <a:buClr>
                <a:srgbClr val="1186C3"/>
              </a:buClr>
              <a:buSzPts val="1305"/>
              <a:buFont typeface="Arial"/>
              <a:buChar char="•"/>
              <a:defRPr sz="900" b="0" i="0" u="none" strike="noStrike" cap="none">
                <a:solidFill>
                  <a:schemeClr val="dk1"/>
                </a:solidFill>
                <a:latin typeface="Corbel"/>
                <a:ea typeface="Corbel"/>
                <a:cs typeface="Corbel"/>
                <a:sym typeface="Corbel"/>
              </a:defRPr>
            </a:lvl8pPr>
            <a:lvl9pPr marL="4114800" marR="0" lvl="8" indent="-311467" algn="l" rtl="0">
              <a:spcBef>
                <a:spcPts val="450"/>
              </a:spcBef>
              <a:spcAft>
                <a:spcPts val="450"/>
              </a:spcAft>
              <a:buClr>
                <a:srgbClr val="1186C3"/>
              </a:buClr>
              <a:buSzPts val="1305"/>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60" name="Shape 60"/>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1" name="Shape 61"/>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2" name="Shape 62"/>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113234" y="514351"/>
            <a:ext cx="7514035" cy="131444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5" name="Shape 65"/>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6" name="Shape 66"/>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7" name="Shape 67"/>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Shape 69"/>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70" name="Shape 70"/>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71" name="Shape 71"/>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113234" y="1200150"/>
            <a:ext cx="2661841" cy="10287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1800"/>
              <a:buFont typeface="Corbel"/>
              <a:buNone/>
              <a:defRPr sz="1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4" name="Shape 74"/>
          <p:cNvSpPr txBox="1">
            <a:spLocks noGrp="1"/>
          </p:cNvSpPr>
          <p:nvPr>
            <p:ph type="body" idx="1"/>
          </p:nvPr>
        </p:nvSpPr>
        <p:spPr>
          <a:xfrm>
            <a:off x="3946525" y="514350"/>
            <a:ext cx="4680743" cy="3829051"/>
          </a:xfrm>
          <a:prstGeom prst="rect">
            <a:avLst/>
          </a:prstGeom>
          <a:noFill/>
          <a:ln>
            <a:noFill/>
          </a:ln>
        </p:spPr>
        <p:txBody>
          <a:bodyPr spcFirstLastPara="1" wrap="square" lIns="91425" tIns="91425" rIns="91425" bIns="91425" anchor="ctr" anchorCtr="0"/>
          <a:lstStyle>
            <a:lvl1pPr marL="457200" marR="0" lvl="0" indent="-366712" algn="l" rtl="0">
              <a:spcBef>
                <a:spcPts val="30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1pPr>
            <a:lvl2pPr marL="914400" marR="0" lvl="1"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2pPr>
            <a:lvl3pPr marL="1371600" marR="0" lvl="2"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3pPr>
            <a:lvl4pPr marL="1828800" marR="0" lvl="3"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75" name="Shape 75"/>
          <p:cNvSpPr txBox="1">
            <a:spLocks noGrp="1"/>
          </p:cNvSpPr>
          <p:nvPr>
            <p:ph type="body" idx="2"/>
          </p:nvPr>
        </p:nvSpPr>
        <p:spPr>
          <a:xfrm>
            <a:off x="1113234" y="2228850"/>
            <a:ext cx="2661841" cy="1371600"/>
          </a:xfrm>
          <a:prstGeom prst="rect">
            <a:avLst/>
          </a:prstGeom>
          <a:noFill/>
          <a:ln>
            <a:noFill/>
          </a:ln>
        </p:spPr>
        <p:txBody>
          <a:bodyPr spcFirstLastPara="1" wrap="square" lIns="91425" tIns="91425" rIns="91425" bIns="91425" anchor="ctr" anchorCtr="0"/>
          <a:lstStyle>
            <a:lvl1pPr marL="457200" marR="0" lvl="0" indent="-228600" algn="ctr" rtl="0">
              <a:spcBef>
                <a:spcPts val="24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1pPr>
            <a:lvl2pPr marL="914400" marR="0" lvl="1" indent="-228600" algn="l" rtl="0">
              <a:spcBef>
                <a:spcPts val="45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2pPr>
            <a:lvl3pPr marL="1371600" marR="0" lvl="2" indent="-228600" algn="l" rtl="0">
              <a:spcBef>
                <a:spcPts val="450"/>
              </a:spcBef>
              <a:spcAft>
                <a:spcPts val="0"/>
              </a:spcAft>
              <a:buClr>
                <a:srgbClr val="1186C3"/>
              </a:buClr>
              <a:buSzPts val="1088"/>
              <a:buFont typeface="Arial"/>
              <a:buNone/>
              <a:defRPr sz="750" b="0" i="0" u="none" strike="noStrike" cap="none">
                <a:solidFill>
                  <a:schemeClr val="dk1"/>
                </a:solidFill>
                <a:latin typeface="Corbel"/>
                <a:ea typeface="Corbel"/>
                <a:cs typeface="Corbel"/>
                <a:sym typeface="Corbel"/>
              </a:defRPr>
            </a:lvl3pPr>
            <a:lvl4pPr marL="1828800" marR="0" lvl="3"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4pPr>
            <a:lvl5pPr marL="2286000" marR="0" lvl="4"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5pPr>
            <a:lvl6pPr marL="2743200" marR="0" lvl="5"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6pPr>
            <a:lvl7pPr marL="3200400" marR="0" lvl="6"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7pPr>
            <a:lvl8pPr marL="3657600" marR="0" lvl="7" indent="-228600" algn="l" rtl="0">
              <a:spcBef>
                <a:spcPts val="450"/>
              </a:spcBef>
              <a:spcAft>
                <a:spcPts val="0"/>
              </a:spcAft>
              <a:buClr>
                <a:srgbClr val="1186C3"/>
              </a:buClr>
              <a:buSzPts val="979"/>
              <a:buFont typeface="Arial"/>
              <a:buNone/>
              <a:defRPr sz="675" b="0" i="0" u="none" strike="noStrike" cap="none">
                <a:solidFill>
                  <a:schemeClr val="dk1"/>
                </a:solidFill>
                <a:latin typeface="Corbel"/>
                <a:ea typeface="Corbel"/>
                <a:cs typeface="Corbel"/>
                <a:sym typeface="Corbel"/>
              </a:defRPr>
            </a:lvl8pPr>
            <a:lvl9pPr marL="4114800" marR="0" lvl="8" indent="-228600" algn="l" rtl="0">
              <a:spcBef>
                <a:spcPts val="450"/>
              </a:spcBef>
              <a:spcAft>
                <a:spcPts val="450"/>
              </a:spcAft>
              <a:buClr>
                <a:srgbClr val="1186C3"/>
              </a:buClr>
              <a:buSzPts val="979"/>
              <a:buFont typeface="Arial"/>
              <a:buNone/>
              <a:defRPr sz="675" b="0" i="0" u="none" strike="noStrike" cap="none">
                <a:solidFill>
                  <a:schemeClr val="dk1"/>
                </a:solidFill>
                <a:latin typeface="Corbel"/>
                <a:ea typeface="Corbel"/>
                <a:cs typeface="Corbel"/>
                <a:sym typeface="Corbel"/>
              </a:defRPr>
            </a:lvl9pPr>
          </a:lstStyle>
          <a:p>
            <a:endParaRPr/>
          </a:p>
        </p:txBody>
      </p:sp>
      <p:sp>
        <p:nvSpPr>
          <p:cNvPr id="76" name="Shape 76"/>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77" name="Shape 77"/>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78" name="Shape 78"/>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
        <p:cNvGrpSpPr/>
        <p:nvPr/>
      </p:nvGrpSpPr>
      <p:grpSpPr>
        <a:xfrm>
          <a:off x="0" y="0"/>
          <a:ext cx="0" cy="0"/>
          <a:chOff x="0" y="0"/>
          <a:chExt cx="0" cy="0"/>
        </a:xfrm>
      </p:grpSpPr>
      <p:grpSp>
        <p:nvGrpSpPr>
          <p:cNvPr id="6" name="Shape 6"/>
          <p:cNvGrpSpPr/>
          <p:nvPr/>
        </p:nvGrpSpPr>
        <p:grpSpPr>
          <a:xfrm>
            <a:off x="113109" y="0"/>
            <a:ext cx="1827610" cy="5143501"/>
            <a:chOff x="1320800" y="0"/>
            <a:chExt cx="2436813" cy="6858001"/>
          </a:xfrm>
        </p:grpSpPr>
        <p:sp>
          <p:nvSpPr>
            <p:cNvPr id="7" name="Shape 7"/>
            <p:cNvSpPr/>
            <p:nvPr/>
          </p:nvSpPr>
          <p:spPr>
            <a:xfrm>
              <a:off x="1627188" y="0"/>
              <a:ext cx="1122363" cy="5329238"/>
            </a:xfrm>
            <a:custGeom>
              <a:avLst/>
              <a:gdLst/>
              <a:ahLst/>
              <a:cxnLst/>
              <a:rect l="0" t="0" r="0" b="0"/>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8" name="Shape 8"/>
            <p:cNvSpPr/>
            <p:nvPr/>
          </p:nvSpPr>
          <p:spPr>
            <a:xfrm>
              <a:off x="1320800" y="0"/>
              <a:ext cx="1117600" cy="5276850"/>
            </a:xfrm>
            <a:custGeom>
              <a:avLst/>
              <a:gdLst/>
              <a:ahLst/>
              <a:cxnLst/>
              <a:rect l="0" t="0" r="0" b="0"/>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9" name="Shape 9"/>
            <p:cNvSpPr/>
            <p:nvPr/>
          </p:nvSpPr>
          <p:spPr>
            <a:xfrm>
              <a:off x="1320800" y="5238750"/>
              <a:ext cx="1228725" cy="1619250"/>
            </a:xfrm>
            <a:custGeom>
              <a:avLst/>
              <a:gdLst/>
              <a:ahLst/>
              <a:cxnLst/>
              <a:rect l="0" t="0" r="0" b="0"/>
              <a:pathLst>
                <a:path w="774" h="1020" extrusionOk="0">
                  <a:moveTo>
                    <a:pt x="0" y="0"/>
                  </a:moveTo>
                  <a:lnTo>
                    <a:pt x="740" y="1020"/>
                  </a:lnTo>
                  <a:lnTo>
                    <a:pt x="774" y="1020"/>
                  </a:lnTo>
                  <a:lnTo>
                    <a:pt x="0" y="0"/>
                  </a:lnTo>
                  <a:close/>
                </a:path>
              </a:pathLst>
            </a:custGeom>
            <a:solidFill>
              <a:srgbClr val="262626"/>
            </a:solidFill>
            <a:ln>
              <a:noFill/>
            </a:ln>
          </p:spPr>
        </p:sp>
        <p:sp>
          <p:nvSpPr>
            <p:cNvPr id="10" name="Shape 10"/>
            <p:cNvSpPr/>
            <p:nvPr/>
          </p:nvSpPr>
          <p:spPr>
            <a:xfrm>
              <a:off x="1627188" y="5291138"/>
              <a:ext cx="1495425" cy="1566863"/>
            </a:xfrm>
            <a:custGeom>
              <a:avLst/>
              <a:gdLst/>
              <a:ahLst/>
              <a:cxnLst/>
              <a:rect l="0" t="0" r="0" b="0"/>
              <a:pathLst>
                <a:path w="942" h="987" extrusionOk="0">
                  <a:moveTo>
                    <a:pt x="0" y="0"/>
                  </a:moveTo>
                  <a:lnTo>
                    <a:pt x="909" y="987"/>
                  </a:lnTo>
                  <a:lnTo>
                    <a:pt x="942" y="987"/>
                  </a:lnTo>
                  <a:lnTo>
                    <a:pt x="0" y="0"/>
                  </a:lnTo>
                  <a:close/>
                </a:path>
              </a:pathLst>
            </a:custGeom>
            <a:solidFill>
              <a:srgbClr val="0B5982"/>
            </a:solidFill>
            <a:ln>
              <a:noFill/>
            </a:ln>
          </p:spPr>
        </p:sp>
        <p:sp>
          <p:nvSpPr>
            <p:cNvPr id="11" name="Shape 11"/>
            <p:cNvSpPr/>
            <p:nvPr/>
          </p:nvSpPr>
          <p:spPr>
            <a:xfrm>
              <a:off x="1627188" y="5286375"/>
              <a:ext cx="2130425" cy="1571625"/>
            </a:xfrm>
            <a:custGeom>
              <a:avLst/>
              <a:gdLst/>
              <a:ahLst/>
              <a:cxnLst/>
              <a:rect l="0" t="0" r="0" b="0"/>
              <a:pathLst>
                <a:path w="1342" h="990" extrusionOk="0">
                  <a:moveTo>
                    <a:pt x="0" y="3"/>
                  </a:moveTo>
                  <a:lnTo>
                    <a:pt x="942" y="990"/>
                  </a:lnTo>
                  <a:lnTo>
                    <a:pt x="1342" y="990"/>
                  </a:lnTo>
                  <a:lnTo>
                    <a:pt x="156" y="27"/>
                  </a:lnTo>
                  <a:lnTo>
                    <a:pt x="0" y="0"/>
                  </a:lnTo>
                  <a:lnTo>
                    <a:pt x="0" y="3"/>
                  </a:lnTo>
                  <a:close/>
                </a:path>
              </a:pathLst>
            </a:custGeom>
            <a:solidFill>
              <a:srgbClr val="1186C3"/>
            </a:solidFill>
            <a:ln>
              <a:noFill/>
            </a:ln>
          </p:spPr>
        </p:sp>
        <p:sp>
          <p:nvSpPr>
            <p:cNvPr id="12" name="Shape 12"/>
            <p:cNvSpPr/>
            <p:nvPr/>
          </p:nvSpPr>
          <p:spPr>
            <a:xfrm>
              <a:off x="1320800" y="5238750"/>
              <a:ext cx="1695450" cy="1619250"/>
            </a:xfrm>
            <a:custGeom>
              <a:avLst/>
              <a:gdLst/>
              <a:ahLst/>
              <a:cxnLst/>
              <a:rect l="0" t="0" r="0" b="0"/>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3" name="Shape 13"/>
          <p:cNvSpPr txBox="1">
            <a:spLocks noGrp="1"/>
          </p:cNvSpPr>
          <p:nvPr>
            <p:ph type="title"/>
          </p:nvPr>
        </p:nvSpPr>
        <p:spPr>
          <a:xfrm>
            <a:off x="1113234" y="514351"/>
            <a:ext cx="7514035" cy="131444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 name="Shape 14"/>
          <p:cNvSpPr txBox="1">
            <a:spLocks noGrp="1"/>
          </p:cNvSpPr>
          <p:nvPr>
            <p:ph type="body" idx="1"/>
          </p:nvPr>
        </p:nvSpPr>
        <p:spPr>
          <a:xfrm>
            <a:off x="1113233" y="2000250"/>
            <a:ext cx="7514035" cy="2343151"/>
          </a:xfrm>
          <a:prstGeom prst="rect">
            <a:avLst/>
          </a:prstGeom>
          <a:noFill/>
          <a:ln>
            <a:noFill/>
          </a:ln>
        </p:spPr>
        <p:txBody>
          <a:bodyPr spcFirstLastPara="1" wrap="square" lIns="91425" tIns="91425" rIns="91425" bIns="91425" anchor="ctr"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5" name="Shape 15"/>
          <p:cNvSpPr txBox="1">
            <a:spLocks noGrp="1"/>
          </p:cNvSpPr>
          <p:nvPr>
            <p:ph type="dt" idx="10"/>
          </p:nvPr>
        </p:nvSpPr>
        <p:spPr>
          <a:xfrm>
            <a:off x="7299492" y="4412457"/>
            <a:ext cx="857250" cy="273844"/>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Shape 16"/>
          <p:cNvSpPr txBox="1">
            <a:spLocks noGrp="1"/>
          </p:cNvSpPr>
          <p:nvPr>
            <p:ph type="ftr" idx="11"/>
          </p:nvPr>
        </p:nvSpPr>
        <p:spPr>
          <a:xfrm>
            <a:off x="1929210" y="4412457"/>
            <a:ext cx="5313133" cy="27384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 name="Shape 17"/>
          <p:cNvSpPr txBox="1">
            <a:spLocks noGrp="1"/>
          </p:cNvSpPr>
          <p:nvPr>
            <p:ph type="sldNum" idx="12"/>
          </p:nvPr>
        </p:nvSpPr>
        <p:spPr>
          <a:xfrm>
            <a:off x="8213893" y="4412457"/>
            <a:ext cx="413375"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142"/>
        <p:cNvGrpSpPr/>
        <p:nvPr/>
      </p:nvGrpSpPr>
      <p:grpSpPr>
        <a:xfrm>
          <a:off x="0" y="0"/>
          <a:ext cx="0" cy="0"/>
          <a:chOff x="0" y="0"/>
          <a:chExt cx="0" cy="0"/>
        </a:xfrm>
      </p:grpSpPr>
      <p:grpSp>
        <p:nvGrpSpPr>
          <p:cNvPr id="143" name="Shape 143"/>
          <p:cNvGrpSpPr/>
          <p:nvPr/>
        </p:nvGrpSpPr>
        <p:grpSpPr>
          <a:xfrm>
            <a:off x="113109" y="0"/>
            <a:ext cx="1827610" cy="5143500"/>
            <a:chOff x="1320800" y="0"/>
            <a:chExt cx="2436813" cy="6858000"/>
          </a:xfrm>
        </p:grpSpPr>
        <p:sp>
          <p:nvSpPr>
            <p:cNvPr id="144" name="Shape 144"/>
            <p:cNvSpPr/>
            <p:nvPr/>
          </p:nvSpPr>
          <p:spPr>
            <a:xfrm>
              <a:off x="1627188" y="0"/>
              <a:ext cx="1122362" cy="5329238"/>
            </a:xfrm>
            <a:custGeom>
              <a:avLst/>
              <a:gdLst/>
              <a:ahLst/>
              <a:cxnLst/>
              <a:rect l="0" t="0" r="0" b="0"/>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145" name="Shape 145"/>
            <p:cNvSpPr/>
            <p:nvPr/>
          </p:nvSpPr>
          <p:spPr>
            <a:xfrm>
              <a:off x="1320800" y="0"/>
              <a:ext cx="1117600" cy="5276850"/>
            </a:xfrm>
            <a:custGeom>
              <a:avLst/>
              <a:gdLst/>
              <a:ahLst/>
              <a:cxnLst/>
              <a:rect l="0" t="0" r="0" b="0"/>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146" name="Shape 146"/>
            <p:cNvSpPr/>
            <p:nvPr/>
          </p:nvSpPr>
          <p:spPr>
            <a:xfrm>
              <a:off x="1320800" y="5238750"/>
              <a:ext cx="1228725" cy="1619250"/>
            </a:xfrm>
            <a:custGeom>
              <a:avLst/>
              <a:gdLst/>
              <a:ahLst/>
              <a:cxnLst/>
              <a:rect l="0" t="0" r="0" b="0"/>
              <a:pathLst>
                <a:path w="774" h="1020" extrusionOk="0">
                  <a:moveTo>
                    <a:pt x="0" y="0"/>
                  </a:moveTo>
                  <a:lnTo>
                    <a:pt x="740" y="1020"/>
                  </a:lnTo>
                  <a:lnTo>
                    <a:pt x="774" y="1020"/>
                  </a:lnTo>
                  <a:lnTo>
                    <a:pt x="0" y="0"/>
                  </a:lnTo>
                  <a:close/>
                </a:path>
              </a:pathLst>
            </a:custGeom>
            <a:solidFill>
              <a:srgbClr val="262626"/>
            </a:solidFill>
            <a:ln>
              <a:noFill/>
            </a:ln>
          </p:spPr>
        </p:sp>
        <p:sp>
          <p:nvSpPr>
            <p:cNvPr id="147" name="Shape 147"/>
            <p:cNvSpPr/>
            <p:nvPr/>
          </p:nvSpPr>
          <p:spPr>
            <a:xfrm>
              <a:off x="1627188" y="5291138"/>
              <a:ext cx="1495425" cy="1566863"/>
            </a:xfrm>
            <a:custGeom>
              <a:avLst/>
              <a:gdLst/>
              <a:ahLst/>
              <a:cxnLst/>
              <a:rect l="0" t="0" r="0" b="0"/>
              <a:pathLst>
                <a:path w="942" h="987" extrusionOk="0">
                  <a:moveTo>
                    <a:pt x="0" y="0"/>
                  </a:moveTo>
                  <a:lnTo>
                    <a:pt x="909" y="987"/>
                  </a:lnTo>
                  <a:lnTo>
                    <a:pt x="942" y="987"/>
                  </a:lnTo>
                  <a:lnTo>
                    <a:pt x="0" y="0"/>
                  </a:lnTo>
                  <a:close/>
                </a:path>
              </a:pathLst>
            </a:custGeom>
            <a:solidFill>
              <a:srgbClr val="0B5982"/>
            </a:solidFill>
            <a:ln>
              <a:noFill/>
            </a:ln>
          </p:spPr>
        </p:sp>
        <p:sp>
          <p:nvSpPr>
            <p:cNvPr id="148" name="Shape 148"/>
            <p:cNvSpPr/>
            <p:nvPr/>
          </p:nvSpPr>
          <p:spPr>
            <a:xfrm>
              <a:off x="1627188" y="5286375"/>
              <a:ext cx="2130425" cy="1571625"/>
            </a:xfrm>
            <a:custGeom>
              <a:avLst/>
              <a:gdLst/>
              <a:ahLst/>
              <a:cxnLst/>
              <a:rect l="0" t="0" r="0" b="0"/>
              <a:pathLst>
                <a:path w="1342" h="990" extrusionOk="0">
                  <a:moveTo>
                    <a:pt x="0" y="3"/>
                  </a:moveTo>
                  <a:lnTo>
                    <a:pt x="942" y="990"/>
                  </a:lnTo>
                  <a:lnTo>
                    <a:pt x="1342" y="990"/>
                  </a:lnTo>
                  <a:lnTo>
                    <a:pt x="156" y="27"/>
                  </a:lnTo>
                  <a:lnTo>
                    <a:pt x="0" y="0"/>
                  </a:lnTo>
                  <a:lnTo>
                    <a:pt x="0" y="3"/>
                  </a:lnTo>
                  <a:close/>
                </a:path>
              </a:pathLst>
            </a:custGeom>
            <a:solidFill>
              <a:srgbClr val="1186C3"/>
            </a:solidFill>
            <a:ln>
              <a:noFill/>
            </a:ln>
          </p:spPr>
        </p:sp>
        <p:sp>
          <p:nvSpPr>
            <p:cNvPr id="149" name="Shape 149"/>
            <p:cNvSpPr/>
            <p:nvPr/>
          </p:nvSpPr>
          <p:spPr>
            <a:xfrm>
              <a:off x="1320800" y="5238750"/>
              <a:ext cx="1695450" cy="1619250"/>
            </a:xfrm>
            <a:custGeom>
              <a:avLst/>
              <a:gdLst/>
              <a:ahLst/>
              <a:cxnLst/>
              <a:rect l="0" t="0" r="0" b="0"/>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50" name="Shape 150"/>
          <p:cNvSpPr txBox="1">
            <a:spLocks noGrp="1"/>
          </p:cNvSpPr>
          <p:nvPr>
            <p:ph type="title"/>
          </p:nvPr>
        </p:nvSpPr>
        <p:spPr>
          <a:xfrm>
            <a:off x="1113234" y="514351"/>
            <a:ext cx="7514100" cy="13143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1" name="Shape 151"/>
          <p:cNvSpPr txBox="1">
            <a:spLocks noGrp="1"/>
          </p:cNvSpPr>
          <p:nvPr>
            <p:ph type="body" idx="1"/>
          </p:nvPr>
        </p:nvSpPr>
        <p:spPr>
          <a:xfrm>
            <a:off x="1113233" y="2000250"/>
            <a:ext cx="7514100" cy="2343300"/>
          </a:xfrm>
          <a:prstGeom prst="rect">
            <a:avLst/>
          </a:prstGeom>
          <a:noFill/>
          <a:ln>
            <a:noFill/>
          </a:ln>
        </p:spPr>
        <p:txBody>
          <a:bodyPr spcFirstLastPara="1" wrap="square" lIns="91425" tIns="91425" rIns="91425" bIns="91425" anchor="ctr"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152" name="Shape 152"/>
          <p:cNvSpPr txBox="1">
            <a:spLocks noGrp="1"/>
          </p:cNvSpPr>
          <p:nvPr>
            <p:ph type="dt" idx="10"/>
          </p:nvPr>
        </p:nvSpPr>
        <p:spPr>
          <a:xfrm>
            <a:off x="7299492" y="4412457"/>
            <a:ext cx="857400" cy="273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3" name="Shape 153"/>
          <p:cNvSpPr txBox="1">
            <a:spLocks noGrp="1"/>
          </p:cNvSpPr>
          <p:nvPr>
            <p:ph type="ftr" idx="11"/>
          </p:nvPr>
        </p:nvSpPr>
        <p:spPr>
          <a:xfrm>
            <a:off x="1929210" y="4412457"/>
            <a:ext cx="53130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5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4" name="Shape 154"/>
          <p:cNvSpPr txBox="1">
            <a:spLocks noGrp="1"/>
          </p:cNvSpPr>
          <p:nvPr>
            <p:ph type="sldNum" idx="12"/>
          </p:nvPr>
        </p:nvSpPr>
        <p:spPr>
          <a:xfrm>
            <a:off x="8213893" y="4412457"/>
            <a:ext cx="413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1pPr>
            <a:lvl2pPr marL="0" marR="0" lvl="1"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2pPr>
            <a:lvl3pPr marL="0" marR="0" lvl="2"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3pPr>
            <a:lvl4pPr marL="0" marR="0" lvl="3"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4pPr>
            <a:lvl5pPr marL="0" marR="0" lvl="4"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5pPr>
            <a:lvl6pPr marL="0" marR="0" lvl="5"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6pPr>
            <a:lvl7pPr marL="0" marR="0" lvl="6"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7pPr>
            <a:lvl8pPr marL="0" marR="0" lvl="7"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8pPr>
            <a:lvl9pPr marL="0" marR="0" lvl="8" indent="0" algn="r" rtl="0">
              <a:spcBef>
                <a:spcPts val="0"/>
              </a:spcBef>
              <a:spcAft>
                <a:spcPts val="0"/>
              </a:spcAft>
              <a:buClr>
                <a:schemeClr val="dk1"/>
              </a:buClr>
              <a:buSzPts val="750"/>
              <a:buFont typeface="Corbel"/>
              <a:buNone/>
              <a:defRPr sz="750" b="0" i="0" u="none" strike="noStrike" cap="none">
                <a:solidFill>
                  <a:schemeClr val="dk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ymbbM3WfPQ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ctrTitle"/>
          </p:nvPr>
        </p:nvSpPr>
        <p:spPr>
          <a:xfrm>
            <a:off x="2196300" y="646516"/>
            <a:ext cx="6430967" cy="1962149"/>
          </a:xfrm>
          <a:prstGeom prst="rect">
            <a:avLst/>
          </a:prstGeom>
          <a:noFill/>
          <a:ln>
            <a:noFill/>
          </a:ln>
        </p:spPr>
        <p:txBody>
          <a:bodyPr spcFirstLastPara="1" wrap="square" lIns="91425" tIns="91425" rIns="91425" bIns="91425" anchor="b" anchorCtr="0">
            <a:noAutofit/>
          </a:bodyPr>
          <a:lstStyle/>
          <a:p>
            <a:pPr marL="0" marR="0" lvl="0" indent="0" algn="r" rtl="0">
              <a:spcBef>
                <a:spcPts val="0"/>
              </a:spcBef>
              <a:spcAft>
                <a:spcPts val="0"/>
              </a:spcAft>
              <a:buClr>
                <a:schemeClr val="dk1"/>
              </a:buClr>
              <a:buSzPts val="4500"/>
              <a:buFont typeface="Corbel"/>
              <a:buNone/>
            </a:pPr>
            <a:r>
              <a:rPr lang="en" sz="4500" b="0" i="0" u="none" strike="noStrike" cap="none">
                <a:solidFill>
                  <a:schemeClr val="dk1"/>
                </a:solidFill>
                <a:latin typeface="Corbel"/>
                <a:ea typeface="Corbel"/>
                <a:cs typeface="Corbel"/>
                <a:sym typeface="Corbel"/>
              </a:rPr>
              <a:t>Blockchain and Distributed Ledger Technology</a:t>
            </a:r>
            <a:endParaRPr sz="4500" b="0" i="0" u="none" strike="noStrike" cap="none">
              <a:solidFill>
                <a:schemeClr val="dk1"/>
              </a:solidFill>
              <a:latin typeface="Corbel"/>
              <a:ea typeface="Corbel"/>
              <a:cs typeface="Corbel"/>
              <a:sym typeface="Corbel"/>
            </a:endParaRPr>
          </a:p>
        </p:txBody>
      </p:sp>
      <p:sp>
        <p:nvSpPr>
          <p:cNvPr id="284" name="Shape 284"/>
          <p:cNvSpPr txBox="1">
            <a:spLocks noGrp="1"/>
          </p:cNvSpPr>
          <p:nvPr>
            <p:ph type="subTitle" idx="1"/>
          </p:nvPr>
        </p:nvSpPr>
        <p:spPr>
          <a:xfrm>
            <a:off x="4109776" y="2997200"/>
            <a:ext cx="4517491" cy="1041401"/>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rgbClr val="1186C3"/>
              </a:buClr>
              <a:buSzPts val="2284"/>
              <a:buFont typeface="Arial"/>
              <a:buNone/>
            </a:pPr>
            <a:r>
              <a:rPr lang="en" sz="1575" b="0" i="0" u="none" strike="noStrike" cap="none">
                <a:solidFill>
                  <a:schemeClr val="dk1"/>
                </a:solidFill>
                <a:latin typeface="Corbel"/>
                <a:ea typeface="Corbel"/>
                <a:cs typeface="Corbel"/>
                <a:sym typeface="Corbel"/>
              </a:rPr>
              <a:t>Gonzalo F. Dionis, Hanjin Hwang, John Licciardello, Minjun Chen, Arya Harsono</a:t>
            </a:r>
            <a:endParaRPr sz="1575" b="0" i="0" u="none" strike="noStrike" cap="none">
              <a:solidFill>
                <a:schemeClr val="dk1"/>
              </a:solidFill>
              <a:latin typeface="Corbel"/>
              <a:ea typeface="Corbel"/>
              <a:cs typeface="Corbel"/>
              <a:sym typeface="Corbel"/>
            </a:endParaRPr>
          </a:p>
        </p:txBody>
      </p:sp>
      <p:pic>
        <p:nvPicPr>
          <p:cNvPr id="285" name="Shape 285" descr="Image result for techpar group"/>
          <p:cNvPicPr preferRelativeResize="0"/>
          <p:nvPr/>
        </p:nvPicPr>
        <p:blipFill rotWithShape="1">
          <a:blip r:embed="rId3">
            <a:alphaModFix/>
          </a:blip>
          <a:srcRect/>
          <a:stretch/>
        </p:blipFill>
        <p:spPr>
          <a:xfrm>
            <a:off x="1423516" y="405284"/>
            <a:ext cx="2166466" cy="21664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4968600" y="2075012"/>
            <a:ext cx="4235075" cy="1888826"/>
          </a:xfrm>
          <a:prstGeom prst="rect">
            <a:avLst/>
          </a:prstGeom>
          <a:noFill/>
          <a:ln>
            <a:noFill/>
          </a:ln>
        </p:spPr>
      </p:pic>
      <p:pic>
        <p:nvPicPr>
          <p:cNvPr id="373" name="Shape 373"/>
          <p:cNvPicPr preferRelativeResize="0"/>
          <p:nvPr/>
        </p:nvPicPr>
        <p:blipFill>
          <a:blip r:embed="rId4">
            <a:alphaModFix/>
          </a:blip>
          <a:stretch>
            <a:fillRect/>
          </a:stretch>
        </p:blipFill>
        <p:spPr>
          <a:xfrm>
            <a:off x="643525" y="2087826"/>
            <a:ext cx="4514200" cy="2015599"/>
          </a:xfrm>
          <a:prstGeom prst="rect">
            <a:avLst/>
          </a:prstGeom>
          <a:noFill/>
          <a:ln>
            <a:noFill/>
          </a:ln>
        </p:spPr>
      </p:pic>
      <p:sp>
        <p:nvSpPr>
          <p:cNvPr id="374" name="Shape 374"/>
          <p:cNvSpPr txBox="1">
            <a:spLocks noGrp="1"/>
          </p:cNvSpPr>
          <p:nvPr>
            <p:ph type="title"/>
          </p:nvPr>
        </p:nvSpPr>
        <p:spPr>
          <a:xfrm>
            <a:off x="1962063" y="1355825"/>
            <a:ext cx="1877100" cy="5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2400" b="1" u="sng"/>
              <a:t>Today</a:t>
            </a:r>
            <a:endParaRPr sz="2400" b="1" i="0" u="sng" strike="noStrike" cap="none">
              <a:solidFill>
                <a:schemeClr val="dk1"/>
              </a:solidFill>
            </a:endParaRPr>
          </a:p>
        </p:txBody>
      </p:sp>
      <p:sp>
        <p:nvSpPr>
          <p:cNvPr id="375" name="Shape 375"/>
          <p:cNvSpPr txBox="1">
            <a:spLocks noGrp="1"/>
          </p:cNvSpPr>
          <p:nvPr>
            <p:ph type="title"/>
          </p:nvPr>
        </p:nvSpPr>
        <p:spPr>
          <a:xfrm>
            <a:off x="6187438" y="1355825"/>
            <a:ext cx="1877100" cy="5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2400" b="1" u="sng"/>
              <a:t>Tomorrow</a:t>
            </a:r>
            <a:endParaRPr sz="2400" b="1" i="0" u="sng" strike="noStrike" cap="none">
              <a:solidFill>
                <a:schemeClr val="dk1"/>
              </a:solidFill>
            </a:endParaRPr>
          </a:p>
        </p:txBody>
      </p:sp>
      <p:sp>
        <p:nvSpPr>
          <p:cNvPr id="376" name="Shape 376"/>
          <p:cNvSpPr txBox="1">
            <a:spLocks noGrp="1"/>
          </p:cNvSpPr>
          <p:nvPr>
            <p:ph type="title"/>
          </p:nvPr>
        </p:nvSpPr>
        <p:spPr>
          <a:xfrm>
            <a:off x="643525" y="285850"/>
            <a:ext cx="85206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2800"/>
              <a:buFont typeface="Corbel"/>
              <a:buNone/>
            </a:pPr>
            <a:r>
              <a:rPr lang="en" b="1" u="sng"/>
              <a:t>Financial Services &amp; Supply Chain</a:t>
            </a:r>
            <a:endParaRPr sz="3000" b="1" i="0" u="sng" strike="noStrike" cap="none">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975950" y="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2800"/>
              <a:buFont typeface="Corbel"/>
              <a:buNone/>
            </a:pPr>
            <a:r>
              <a:rPr lang="en" b="1" u="sng"/>
              <a:t>Financial Services for Supply Chain - IBM Partnership</a:t>
            </a:r>
            <a:endParaRPr b="1" u="sng"/>
          </a:p>
        </p:txBody>
      </p:sp>
      <p:sp>
        <p:nvSpPr>
          <p:cNvPr id="382" name="Shape 382"/>
          <p:cNvSpPr txBox="1">
            <a:spLocks noGrp="1"/>
          </p:cNvSpPr>
          <p:nvPr>
            <p:ph type="body" idx="1"/>
          </p:nvPr>
        </p:nvSpPr>
        <p:spPr>
          <a:xfrm>
            <a:off x="1234600" y="929825"/>
            <a:ext cx="4887600" cy="3664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rgbClr val="1186C3"/>
              </a:buClr>
              <a:buSzPts val="1800"/>
              <a:buFont typeface="Arial"/>
              <a:buChar char="●"/>
            </a:pPr>
            <a:r>
              <a:rPr lang="en" b="1"/>
              <a:t>Maersk</a:t>
            </a:r>
            <a:endParaRPr b="1"/>
          </a:p>
          <a:p>
            <a:pPr marL="914400" lvl="1" indent="-317500" rtl="0">
              <a:lnSpc>
                <a:spcPct val="150000"/>
              </a:lnSpc>
              <a:spcBef>
                <a:spcPts val="0"/>
              </a:spcBef>
              <a:spcAft>
                <a:spcPts val="0"/>
              </a:spcAft>
              <a:buSzPts val="1400"/>
              <a:buChar char="○"/>
            </a:pPr>
            <a:r>
              <a:rPr lang="en"/>
              <a:t>Increasing efficiency across international supply chains</a:t>
            </a:r>
            <a:endParaRPr/>
          </a:p>
          <a:p>
            <a:pPr marL="914400" marR="0" lvl="1" indent="-317500" algn="l" rtl="0">
              <a:lnSpc>
                <a:spcPct val="150000"/>
              </a:lnSpc>
              <a:spcBef>
                <a:spcPts val="0"/>
              </a:spcBef>
              <a:spcAft>
                <a:spcPts val="0"/>
              </a:spcAft>
              <a:buSzPts val="1400"/>
              <a:buChar char="○"/>
            </a:pPr>
            <a:r>
              <a:rPr lang="en"/>
              <a:t>Reducing global trade barriers </a:t>
            </a:r>
            <a:endParaRPr/>
          </a:p>
          <a:p>
            <a:pPr marL="914400" marR="0" lvl="1" indent="-317500" algn="l" rtl="0">
              <a:lnSpc>
                <a:spcPct val="150000"/>
              </a:lnSpc>
              <a:spcBef>
                <a:spcPts val="0"/>
              </a:spcBef>
              <a:spcAft>
                <a:spcPts val="0"/>
              </a:spcAft>
              <a:buSzPts val="1400"/>
              <a:buChar char="○"/>
            </a:pPr>
            <a:r>
              <a:rPr lang="en"/>
              <a:t>Connecting the entire supply chain ecosystem.</a:t>
            </a:r>
            <a:endParaRPr/>
          </a:p>
          <a:p>
            <a:pPr marL="457200" marR="0" lvl="0" indent="-342900" algn="l" rtl="0">
              <a:lnSpc>
                <a:spcPct val="150000"/>
              </a:lnSpc>
              <a:spcBef>
                <a:spcPts val="0"/>
              </a:spcBef>
              <a:spcAft>
                <a:spcPts val="0"/>
              </a:spcAft>
              <a:buClr>
                <a:srgbClr val="1186C3"/>
              </a:buClr>
              <a:buSzPts val="1800"/>
              <a:buFont typeface="Arial"/>
              <a:buChar char="●"/>
            </a:pPr>
            <a:r>
              <a:rPr lang="en" b="1"/>
              <a:t>Batavia</a:t>
            </a:r>
            <a:endParaRPr b="1"/>
          </a:p>
          <a:p>
            <a:pPr marL="914400" marR="0" lvl="1" indent="-317500" algn="l" rtl="0">
              <a:lnSpc>
                <a:spcPct val="150000"/>
              </a:lnSpc>
              <a:spcBef>
                <a:spcPts val="0"/>
              </a:spcBef>
              <a:spcAft>
                <a:spcPts val="0"/>
              </a:spcAft>
              <a:buSzPts val="1400"/>
              <a:buChar char="○"/>
            </a:pPr>
            <a:r>
              <a:rPr lang="en"/>
              <a:t>UBS, BMO, Caixabank, Commerzbank and Erste Bank </a:t>
            </a:r>
            <a:endParaRPr/>
          </a:p>
          <a:p>
            <a:pPr marL="914400" marR="0" lvl="1" indent="-317500" algn="l" rtl="0">
              <a:lnSpc>
                <a:spcPct val="150000"/>
              </a:lnSpc>
              <a:spcBef>
                <a:spcPts val="0"/>
              </a:spcBef>
              <a:spcAft>
                <a:spcPts val="0"/>
              </a:spcAft>
              <a:buSzPts val="1400"/>
              <a:buChar char="○"/>
            </a:pPr>
            <a:r>
              <a:rPr lang="en"/>
              <a:t>Blockchain technology that is designed to track goods and automatically release payments</a:t>
            </a:r>
            <a:endParaRPr/>
          </a:p>
          <a:p>
            <a:pPr marL="457200" marR="0" lvl="0" indent="0" algn="l" rtl="0">
              <a:lnSpc>
                <a:spcPct val="150000"/>
              </a:lnSpc>
              <a:spcBef>
                <a:spcPts val="0"/>
              </a:spcBef>
              <a:spcAft>
                <a:spcPts val="0"/>
              </a:spcAft>
              <a:buNone/>
            </a:pPr>
            <a:endParaRPr/>
          </a:p>
          <a:p>
            <a:pPr marL="0" marR="0" lvl="0" indent="0" algn="l" rtl="0">
              <a:lnSpc>
                <a:spcPct val="150000"/>
              </a:lnSpc>
              <a:spcBef>
                <a:spcPts val="0"/>
              </a:spcBef>
              <a:spcAft>
                <a:spcPts val="0"/>
              </a:spcAft>
              <a:buNone/>
            </a:pPr>
            <a:endParaRPr/>
          </a:p>
        </p:txBody>
      </p:sp>
      <p:pic>
        <p:nvPicPr>
          <p:cNvPr id="383" name="Shape 383"/>
          <p:cNvPicPr preferRelativeResize="0"/>
          <p:nvPr/>
        </p:nvPicPr>
        <p:blipFill>
          <a:blip r:embed="rId3">
            <a:alphaModFix/>
          </a:blip>
          <a:stretch>
            <a:fillRect/>
          </a:stretch>
        </p:blipFill>
        <p:spPr>
          <a:xfrm>
            <a:off x="6122200" y="1245925"/>
            <a:ext cx="3021801" cy="1531050"/>
          </a:xfrm>
          <a:prstGeom prst="rect">
            <a:avLst/>
          </a:prstGeom>
          <a:noFill/>
          <a:ln w="9525" cap="flat" cmpd="sng">
            <a:solidFill>
              <a:schemeClr val="dk2"/>
            </a:solidFill>
            <a:prstDash val="solid"/>
            <a:round/>
            <a:headEnd type="none" w="sm" len="sm"/>
            <a:tailEnd type="none" w="sm" len="sm"/>
          </a:ln>
        </p:spPr>
      </p:pic>
      <p:pic>
        <p:nvPicPr>
          <p:cNvPr id="384" name="Shape 384"/>
          <p:cNvPicPr preferRelativeResize="0"/>
          <p:nvPr/>
        </p:nvPicPr>
        <p:blipFill>
          <a:blip r:embed="rId4">
            <a:alphaModFix/>
          </a:blip>
          <a:stretch>
            <a:fillRect/>
          </a:stretch>
        </p:blipFill>
        <p:spPr>
          <a:xfrm>
            <a:off x="6122200" y="2776976"/>
            <a:ext cx="3021800" cy="181765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975950" y="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t>Financial Services for Supply Chain - </a:t>
            </a:r>
            <a:endParaRPr b="1" u="sng"/>
          </a:p>
          <a:p>
            <a:pPr marL="0" lvl="0" indent="0" rtl="0">
              <a:spcBef>
                <a:spcPts val="0"/>
              </a:spcBef>
              <a:spcAft>
                <a:spcPts val="0"/>
              </a:spcAft>
              <a:buNone/>
            </a:pPr>
            <a:r>
              <a:rPr lang="en" b="1" u="sng"/>
              <a:t>Startups</a:t>
            </a:r>
            <a:endParaRPr b="1" u="sng"/>
          </a:p>
        </p:txBody>
      </p:sp>
      <p:sp>
        <p:nvSpPr>
          <p:cNvPr id="390" name="Shape 390"/>
          <p:cNvSpPr txBox="1">
            <a:spLocks noGrp="1"/>
          </p:cNvSpPr>
          <p:nvPr>
            <p:ph type="body" idx="1"/>
          </p:nvPr>
        </p:nvSpPr>
        <p:spPr>
          <a:xfrm>
            <a:off x="2894425" y="1142650"/>
            <a:ext cx="5418900" cy="3664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n"/>
              <a:t>Skuchain</a:t>
            </a:r>
            <a:endParaRPr/>
          </a:p>
          <a:p>
            <a:pPr marL="914400" marR="0" lvl="1" indent="-317500" algn="l" rtl="0">
              <a:lnSpc>
                <a:spcPct val="115000"/>
              </a:lnSpc>
              <a:spcBef>
                <a:spcPts val="0"/>
              </a:spcBef>
              <a:spcAft>
                <a:spcPts val="0"/>
              </a:spcAft>
              <a:buSzPts val="1400"/>
              <a:buChar char="○"/>
            </a:pPr>
            <a:r>
              <a:rPr lang="en"/>
              <a:t>Digitize its POs, Invoices, Bills of Lading, Letters of Credit or any documentation involved in a supply chain transaction and automate execution of those instruments based off secure triggers</a:t>
            </a:r>
            <a:endParaRPr/>
          </a:p>
          <a:p>
            <a:pPr marL="0" marR="0" lvl="0" indent="0" algn="l" rtl="0">
              <a:lnSpc>
                <a:spcPct val="115000"/>
              </a:lnSpc>
              <a:spcBef>
                <a:spcPts val="0"/>
              </a:spcBef>
              <a:spcAft>
                <a:spcPts val="0"/>
              </a:spcAft>
              <a:buNone/>
            </a:pPr>
            <a:endParaRPr/>
          </a:p>
          <a:p>
            <a:pPr marL="457200" marR="0" lvl="0" indent="-342900" algn="l" rtl="0">
              <a:lnSpc>
                <a:spcPct val="115000"/>
              </a:lnSpc>
              <a:spcBef>
                <a:spcPts val="0"/>
              </a:spcBef>
              <a:spcAft>
                <a:spcPts val="0"/>
              </a:spcAft>
              <a:buSzPts val="1800"/>
              <a:buChar char="●"/>
            </a:pPr>
            <a:r>
              <a:rPr lang="en"/>
              <a:t>Wave</a:t>
            </a:r>
            <a:endParaRPr/>
          </a:p>
          <a:p>
            <a:pPr marL="914400" marR="0" lvl="1" indent="-323850" algn="l" rtl="0">
              <a:lnSpc>
                <a:spcPct val="115000"/>
              </a:lnSpc>
              <a:spcBef>
                <a:spcPts val="0"/>
              </a:spcBef>
              <a:spcAft>
                <a:spcPts val="0"/>
              </a:spcAft>
              <a:buSzPts val="1500"/>
              <a:buChar char="○"/>
            </a:pPr>
            <a:r>
              <a:rPr lang="en"/>
              <a:t>$100,000 cheese and butter exports</a:t>
            </a:r>
            <a:endParaRPr/>
          </a:p>
          <a:p>
            <a:pPr marL="914400" marR="0" lvl="1" indent="-323850" algn="l" rtl="0">
              <a:lnSpc>
                <a:spcPct val="115000"/>
              </a:lnSpc>
              <a:spcBef>
                <a:spcPts val="0"/>
              </a:spcBef>
              <a:spcAft>
                <a:spcPts val="0"/>
              </a:spcAft>
              <a:buSzPts val="1500"/>
              <a:buChar char="○"/>
            </a:pPr>
            <a:r>
              <a:rPr lang="en"/>
              <a:t>Wave platform</a:t>
            </a:r>
            <a:endParaRPr/>
          </a:p>
          <a:p>
            <a:pPr marL="914400" marR="0" lvl="1" indent="-323850" algn="l" rtl="0">
              <a:lnSpc>
                <a:spcPct val="115000"/>
              </a:lnSpc>
              <a:spcBef>
                <a:spcPts val="0"/>
              </a:spcBef>
              <a:spcAft>
                <a:spcPts val="0"/>
              </a:spcAft>
              <a:buSzPts val="1500"/>
              <a:buChar char="○"/>
            </a:pPr>
            <a:r>
              <a:rPr lang="en"/>
              <a:t>Guaranteed by Barclays</a:t>
            </a:r>
            <a:endParaRPr/>
          </a:p>
          <a:p>
            <a:pPr marL="457200" marR="0" lvl="0" indent="0" algn="l" rtl="0">
              <a:lnSpc>
                <a:spcPct val="115000"/>
              </a:lnSpc>
              <a:spcBef>
                <a:spcPts val="0"/>
              </a:spcBef>
              <a:spcAft>
                <a:spcPts val="0"/>
              </a:spcAft>
              <a:buNone/>
            </a:pPr>
            <a:endParaRPr/>
          </a:p>
          <a:p>
            <a:pPr marL="0" marR="0" lvl="0" indent="0" algn="l" rtl="0">
              <a:lnSpc>
                <a:spcPct val="115000"/>
              </a:lnSpc>
              <a:spcBef>
                <a:spcPts val="0"/>
              </a:spcBef>
              <a:spcAft>
                <a:spcPts val="0"/>
              </a:spcAft>
              <a:buNone/>
            </a:pPr>
            <a:endParaRPr/>
          </a:p>
        </p:txBody>
      </p:sp>
      <p:pic>
        <p:nvPicPr>
          <p:cNvPr id="391" name="Shape 391"/>
          <p:cNvPicPr preferRelativeResize="0"/>
          <p:nvPr/>
        </p:nvPicPr>
        <p:blipFill>
          <a:blip r:embed="rId3">
            <a:alphaModFix/>
          </a:blip>
          <a:stretch>
            <a:fillRect/>
          </a:stretch>
        </p:blipFill>
        <p:spPr>
          <a:xfrm>
            <a:off x="1197975" y="1237637"/>
            <a:ext cx="1745575" cy="991487"/>
          </a:xfrm>
          <a:prstGeom prst="rect">
            <a:avLst/>
          </a:prstGeom>
          <a:noFill/>
          <a:ln w="28575" cap="flat" cmpd="sng">
            <a:solidFill>
              <a:schemeClr val="dk2"/>
            </a:solidFill>
            <a:prstDash val="solid"/>
            <a:round/>
            <a:headEnd type="none" w="sm" len="sm"/>
            <a:tailEnd type="none" w="sm" len="sm"/>
          </a:ln>
        </p:spPr>
      </p:pic>
      <p:pic>
        <p:nvPicPr>
          <p:cNvPr id="392" name="Shape 392"/>
          <p:cNvPicPr preferRelativeResize="0"/>
          <p:nvPr/>
        </p:nvPicPr>
        <p:blipFill>
          <a:blip r:embed="rId4">
            <a:alphaModFix/>
          </a:blip>
          <a:stretch>
            <a:fillRect/>
          </a:stretch>
        </p:blipFill>
        <p:spPr>
          <a:xfrm>
            <a:off x="1174250" y="3026925"/>
            <a:ext cx="1793025" cy="9170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p:nvPr/>
        </p:nvSpPr>
        <p:spPr>
          <a:xfrm>
            <a:off x="879456" y="2388132"/>
            <a:ext cx="1680000" cy="1088700"/>
          </a:xfrm>
          <a:prstGeom prst="rect">
            <a:avLst/>
          </a:prstGeom>
          <a:solidFill>
            <a:srgbClr val="FFC000"/>
          </a:solidFill>
          <a:ln w="15875" cap="rnd"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398" name="Shape 398"/>
          <p:cNvSpPr/>
          <p:nvPr/>
        </p:nvSpPr>
        <p:spPr>
          <a:xfrm>
            <a:off x="5649813" y="2566623"/>
            <a:ext cx="3349800" cy="655500"/>
          </a:xfrm>
          <a:prstGeom prst="rect">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399" name="Shape 399"/>
          <p:cNvSpPr/>
          <p:nvPr/>
        </p:nvSpPr>
        <p:spPr>
          <a:xfrm>
            <a:off x="3300019" y="2655829"/>
            <a:ext cx="1680000" cy="511800"/>
          </a:xfrm>
          <a:prstGeom prst="rect">
            <a:avLst/>
          </a:prstGeom>
          <a:solidFill>
            <a:srgbClr val="0070C0"/>
          </a:solidFill>
          <a:ln w="15875" cap="rnd"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400" name="Shape 400"/>
          <p:cNvSpPr/>
          <p:nvPr/>
        </p:nvSpPr>
        <p:spPr>
          <a:xfrm>
            <a:off x="3300019" y="3636784"/>
            <a:ext cx="1680000" cy="1088700"/>
          </a:xfrm>
          <a:prstGeom prst="rect">
            <a:avLst/>
          </a:prstGeom>
          <a:solidFill>
            <a:srgbClr val="ABDDF7"/>
          </a:solidFill>
          <a:ln w="15875" cap="rnd" cmpd="sng">
            <a:solidFill>
              <a:srgbClr val="ABDD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401" name="Shape 401"/>
          <p:cNvSpPr/>
          <p:nvPr/>
        </p:nvSpPr>
        <p:spPr>
          <a:xfrm>
            <a:off x="3300020" y="1133518"/>
            <a:ext cx="1680000" cy="1088700"/>
          </a:xfrm>
          <a:prstGeom prst="rect">
            <a:avLst/>
          </a:prstGeom>
          <a:solidFill>
            <a:srgbClr val="ABDDF7"/>
          </a:solidFill>
          <a:ln w="15875" cap="rnd" cmpd="sng">
            <a:solidFill>
              <a:srgbClr val="ABDD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402" name="Shape 402"/>
          <p:cNvSpPr txBox="1">
            <a:spLocks noGrp="1"/>
          </p:cNvSpPr>
          <p:nvPr>
            <p:ph type="body" idx="1"/>
          </p:nvPr>
        </p:nvSpPr>
        <p:spPr>
          <a:xfrm>
            <a:off x="966700" y="2373389"/>
            <a:ext cx="1680000" cy="1145400"/>
          </a:xfrm>
          <a:prstGeom prst="rect">
            <a:avLst/>
          </a:prstGeom>
          <a:noFill/>
          <a:ln>
            <a:noFill/>
          </a:ln>
        </p:spPr>
        <p:txBody>
          <a:bodyPr spcFirstLastPara="1" wrap="square" lIns="91425" tIns="91425" rIns="91425" bIns="91425" anchor="t" anchorCtr="0">
            <a:noAutofit/>
          </a:bodyPr>
          <a:lstStyle/>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Finite</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Accessibility</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Efficiency</a:t>
            </a:r>
            <a:endParaRPr sz="1800" b="0" i="0" u="none" strike="noStrike" cap="none">
              <a:solidFill>
                <a:schemeClr val="dk1"/>
              </a:solidFill>
              <a:latin typeface="Corbel"/>
              <a:ea typeface="Corbel"/>
              <a:cs typeface="Corbel"/>
              <a:sym typeface="Corbel"/>
            </a:endParaRPr>
          </a:p>
        </p:txBody>
      </p:sp>
      <p:sp>
        <p:nvSpPr>
          <p:cNvPr id="403" name="Shape 403"/>
          <p:cNvSpPr txBox="1"/>
          <p:nvPr/>
        </p:nvSpPr>
        <p:spPr>
          <a:xfrm>
            <a:off x="3364681" y="2679897"/>
            <a:ext cx="1585200" cy="511500"/>
          </a:xfrm>
          <a:prstGeom prst="rect">
            <a:avLst/>
          </a:prstGeom>
          <a:noFill/>
          <a:ln>
            <a:noFill/>
          </a:ln>
        </p:spPr>
        <p:txBody>
          <a:bodyPr spcFirstLastPara="1" wrap="square" lIns="91425" tIns="91425" rIns="91425" bIns="91425" anchor="t" anchorCtr="0">
            <a:noAutofit/>
          </a:bodyPr>
          <a:lstStyle/>
          <a:p>
            <a:pPr marL="114300" marR="0" lvl="0" indent="0" algn="l" rtl="0">
              <a:spcBef>
                <a:spcPts val="0"/>
              </a:spcBef>
              <a:spcAft>
                <a:spcPts val="0"/>
              </a:spcAft>
              <a:buClr>
                <a:srgbClr val="1186C3"/>
              </a:buClr>
              <a:buSzPts val="1800"/>
              <a:buFont typeface="Arial"/>
              <a:buNone/>
            </a:pPr>
            <a:r>
              <a:rPr lang="en" sz="1800" b="0" i="0" u="none" strike="noStrike" cap="none">
                <a:solidFill>
                  <a:schemeClr val="lt1"/>
                </a:solidFill>
                <a:latin typeface="Corbel"/>
                <a:ea typeface="Corbel"/>
                <a:cs typeface="Corbel"/>
                <a:sym typeface="Corbel"/>
              </a:rPr>
              <a:t>Blockchain</a:t>
            </a:r>
            <a:endParaRPr/>
          </a:p>
        </p:txBody>
      </p:sp>
      <p:cxnSp>
        <p:nvCxnSpPr>
          <p:cNvPr id="404" name="Shape 404"/>
          <p:cNvCxnSpPr/>
          <p:nvPr/>
        </p:nvCxnSpPr>
        <p:spPr>
          <a:xfrm rot="10800000">
            <a:off x="4139989" y="2236183"/>
            <a:ext cx="0" cy="399000"/>
          </a:xfrm>
          <a:prstGeom prst="straightConnector1">
            <a:avLst/>
          </a:prstGeom>
          <a:noFill/>
          <a:ln w="38100" cap="flat" cmpd="sng">
            <a:solidFill>
              <a:schemeClr val="dk1"/>
            </a:solidFill>
            <a:prstDash val="solid"/>
            <a:round/>
            <a:headEnd type="none" w="sm" len="sm"/>
            <a:tailEnd type="triangle" w="med" len="med"/>
          </a:ln>
        </p:spPr>
      </p:cxnSp>
      <p:cxnSp>
        <p:nvCxnSpPr>
          <p:cNvPr id="405" name="Shape 405"/>
          <p:cNvCxnSpPr/>
          <p:nvPr/>
        </p:nvCxnSpPr>
        <p:spPr>
          <a:xfrm>
            <a:off x="4139989" y="3191355"/>
            <a:ext cx="0" cy="425700"/>
          </a:xfrm>
          <a:prstGeom prst="straightConnector1">
            <a:avLst/>
          </a:prstGeom>
          <a:noFill/>
          <a:ln w="38100" cap="flat" cmpd="sng">
            <a:solidFill>
              <a:schemeClr val="dk1"/>
            </a:solidFill>
            <a:prstDash val="solid"/>
            <a:round/>
            <a:headEnd type="none" w="sm" len="sm"/>
            <a:tailEnd type="triangle" w="med" len="med"/>
          </a:ln>
        </p:spPr>
      </p:cxnSp>
      <p:sp>
        <p:nvSpPr>
          <p:cNvPr id="406" name="Shape 406"/>
          <p:cNvSpPr txBox="1"/>
          <p:nvPr/>
        </p:nvSpPr>
        <p:spPr>
          <a:xfrm>
            <a:off x="3224774" y="1203153"/>
            <a:ext cx="2045700" cy="949200"/>
          </a:xfrm>
          <a:prstGeom prst="rect">
            <a:avLst/>
          </a:prstGeom>
          <a:noFill/>
          <a:ln>
            <a:noFill/>
          </a:ln>
        </p:spPr>
        <p:txBody>
          <a:bodyPr spcFirstLastPara="1" wrap="square" lIns="91425" tIns="91425" rIns="91425" bIns="91425" anchor="t" anchorCtr="0">
            <a:noAutofit/>
          </a:bodyPr>
          <a:lstStyle/>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Renewable</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Nuclear Fusion</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Space tech</a:t>
            </a:r>
            <a:endParaRPr/>
          </a:p>
        </p:txBody>
      </p:sp>
      <p:sp>
        <p:nvSpPr>
          <p:cNvPr id="407" name="Shape 407"/>
          <p:cNvSpPr txBox="1"/>
          <p:nvPr/>
        </p:nvSpPr>
        <p:spPr>
          <a:xfrm>
            <a:off x="3224774" y="3654355"/>
            <a:ext cx="2045700" cy="1069500"/>
          </a:xfrm>
          <a:prstGeom prst="rect">
            <a:avLst/>
          </a:prstGeom>
          <a:noFill/>
          <a:ln>
            <a:noFill/>
          </a:ln>
        </p:spPr>
        <p:txBody>
          <a:bodyPr spcFirstLastPara="1" wrap="square" lIns="91425" tIns="91425" rIns="91425" bIns="91425" anchor="t" anchorCtr="0">
            <a:noAutofit/>
          </a:bodyPr>
          <a:lstStyle/>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IOT</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Smart Grid</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dk1"/>
                </a:solidFill>
                <a:latin typeface="Corbel"/>
                <a:ea typeface="Corbel"/>
                <a:cs typeface="Corbel"/>
                <a:sym typeface="Corbel"/>
              </a:rPr>
              <a:t>Smart Mobility</a:t>
            </a:r>
            <a:endParaRPr/>
          </a:p>
        </p:txBody>
      </p:sp>
      <p:cxnSp>
        <p:nvCxnSpPr>
          <p:cNvPr id="408" name="Shape 408"/>
          <p:cNvCxnSpPr/>
          <p:nvPr/>
        </p:nvCxnSpPr>
        <p:spPr>
          <a:xfrm>
            <a:off x="5019339" y="2894386"/>
            <a:ext cx="610200" cy="0"/>
          </a:xfrm>
          <a:prstGeom prst="straightConnector1">
            <a:avLst/>
          </a:prstGeom>
          <a:noFill/>
          <a:ln w="38100" cap="flat" cmpd="sng">
            <a:solidFill>
              <a:schemeClr val="dk1"/>
            </a:solidFill>
            <a:prstDash val="solid"/>
            <a:round/>
            <a:headEnd type="none" w="sm" len="sm"/>
            <a:tailEnd type="triangle" w="med" len="med"/>
          </a:ln>
        </p:spPr>
      </p:cxnSp>
      <p:sp>
        <p:nvSpPr>
          <p:cNvPr id="409" name="Shape 409"/>
          <p:cNvSpPr txBox="1"/>
          <p:nvPr/>
        </p:nvSpPr>
        <p:spPr>
          <a:xfrm>
            <a:off x="5537855" y="2536649"/>
            <a:ext cx="3534300" cy="796200"/>
          </a:xfrm>
          <a:prstGeom prst="rect">
            <a:avLst/>
          </a:prstGeom>
          <a:noFill/>
          <a:ln>
            <a:noFill/>
          </a:ln>
        </p:spPr>
        <p:txBody>
          <a:bodyPr spcFirstLastPara="1" wrap="square" lIns="91425" tIns="91425" rIns="91425" bIns="91425" anchor="t" anchorCtr="0">
            <a:noAutofit/>
          </a:bodyPr>
          <a:lstStyle/>
          <a:p>
            <a:pPr marL="114300" marR="0" lvl="0" indent="0" algn="l" rtl="0">
              <a:spcBef>
                <a:spcPts val="0"/>
              </a:spcBef>
              <a:spcAft>
                <a:spcPts val="0"/>
              </a:spcAft>
              <a:buClr>
                <a:srgbClr val="1186C3"/>
              </a:buClr>
              <a:buSzPts val="1800"/>
              <a:buFont typeface="Arial"/>
              <a:buNone/>
            </a:pPr>
            <a:r>
              <a:rPr lang="en" sz="1800" b="0" i="0" u="none" strike="noStrike" cap="none">
                <a:solidFill>
                  <a:schemeClr val="lt1"/>
                </a:solidFill>
                <a:latin typeface="Corbel"/>
                <a:ea typeface="Corbel"/>
                <a:cs typeface="Corbel"/>
                <a:sym typeface="Corbel"/>
              </a:rPr>
              <a:t>Architecture: Supply chain</a:t>
            </a:r>
            <a:endParaRPr/>
          </a:p>
          <a:p>
            <a:pPr marL="114300" marR="0" lvl="0" indent="0" algn="l" rtl="0">
              <a:spcBef>
                <a:spcPts val="0"/>
              </a:spcBef>
              <a:spcAft>
                <a:spcPts val="0"/>
              </a:spcAft>
              <a:buClr>
                <a:srgbClr val="1186C3"/>
              </a:buClr>
              <a:buSzPts val="1800"/>
              <a:buFont typeface="Arial"/>
              <a:buNone/>
            </a:pPr>
            <a:r>
              <a:rPr lang="en" sz="1800" b="0" i="0" u="none" strike="noStrike" cap="none">
                <a:solidFill>
                  <a:schemeClr val="lt1"/>
                </a:solidFill>
                <a:latin typeface="Corbel"/>
                <a:ea typeface="Corbel"/>
                <a:cs typeface="Corbel"/>
                <a:sym typeface="Corbel"/>
              </a:rPr>
              <a:t>Firms/Consumers: Smart contract</a:t>
            </a:r>
            <a:endParaRPr/>
          </a:p>
        </p:txBody>
      </p:sp>
      <p:cxnSp>
        <p:nvCxnSpPr>
          <p:cNvPr id="410" name="Shape 410"/>
          <p:cNvCxnSpPr>
            <a:endCxn id="409" idx="0"/>
          </p:cNvCxnSpPr>
          <p:nvPr/>
        </p:nvCxnSpPr>
        <p:spPr>
          <a:xfrm>
            <a:off x="5014505" y="1612649"/>
            <a:ext cx="2290500" cy="924000"/>
          </a:xfrm>
          <a:prstGeom prst="bentConnector2">
            <a:avLst/>
          </a:prstGeom>
          <a:noFill/>
          <a:ln w="38100" cap="flat" cmpd="sng">
            <a:solidFill>
              <a:schemeClr val="dk1"/>
            </a:solidFill>
            <a:prstDash val="solid"/>
            <a:round/>
            <a:headEnd type="none" w="sm" len="sm"/>
            <a:tailEnd type="triangle" w="med" len="med"/>
          </a:ln>
        </p:spPr>
      </p:cxnSp>
      <p:cxnSp>
        <p:nvCxnSpPr>
          <p:cNvPr id="411" name="Shape 411"/>
          <p:cNvCxnSpPr>
            <a:endCxn id="409" idx="2"/>
          </p:cNvCxnSpPr>
          <p:nvPr/>
        </p:nvCxnSpPr>
        <p:spPr>
          <a:xfrm rot="10800000" flipH="1">
            <a:off x="5015105" y="3332849"/>
            <a:ext cx="2289900" cy="759900"/>
          </a:xfrm>
          <a:prstGeom prst="bentConnector2">
            <a:avLst/>
          </a:prstGeom>
          <a:noFill/>
          <a:ln w="38100" cap="flat" cmpd="sng">
            <a:solidFill>
              <a:schemeClr val="dk1"/>
            </a:solidFill>
            <a:prstDash val="solid"/>
            <a:round/>
            <a:headEnd type="none" w="sm" len="sm"/>
            <a:tailEnd type="triangle" w="med" len="med"/>
          </a:ln>
        </p:spPr>
      </p:cxnSp>
      <p:cxnSp>
        <p:nvCxnSpPr>
          <p:cNvPr id="412" name="Shape 412"/>
          <p:cNvCxnSpPr>
            <a:stCxn id="402" idx="0"/>
            <a:endCxn id="406" idx="1"/>
          </p:cNvCxnSpPr>
          <p:nvPr/>
        </p:nvCxnSpPr>
        <p:spPr>
          <a:xfrm rot="-5400000">
            <a:off x="2167900" y="1316489"/>
            <a:ext cx="695700" cy="1418100"/>
          </a:xfrm>
          <a:prstGeom prst="bentConnector2">
            <a:avLst/>
          </a:prstGeom>
          <a:noFill/>
          <a:ln w="38100" cap="flat" cmpd="sng">
            <a:solidFill>
              <a:schemeClr val="dk1"/>
            </a:solidFill>
            <a:prstDash val="solid"/>
            <a:round/>
            <a:headEnd type="none" w="sm" len="sm"/>
            <a:tailEnd type="triangle" w="med" len="med"/>
          </a:ln>
        </p:spPr>
      </p:cxnSp>
      <p:cxnSp>
        <p:nvCxnSpPr>
          <p:cNvPr id="413" name="Shape 413"/>
          <p:cNvCxnSpPr>
            <a:stCxn id="402" idx="2"/>
            <a:endCxn id="407" idx="1"/>
          </p:cNvCxnSpPr>
          <p:nvPr/>
        </p:nvCxnSpPr>
        <p:spPr>
          <a:xfrm rot="-5400000" flipH="1">
            <a:off x="2180650" y="3144839"/>
            <a:ext cx="670200" cy="1418100"/>
          </a:xfrm>
          <a:prstGeom prst="bentConnector2">
            <a:avLst/>
          </a:prstGeom>
          <a:noFill/>
          <a:ln w="38100" cap="flat" cmpd="sng">
            <a:solidFill>
              <a:schemeClr val="dk1"/>
            </a:solidFill>
            <a:prstDash val="solid"/>
            <a:round/>
            <a:headEnd type="none" w="sm" len="sm"/>
            <a:tailEnd type="triangle" w="med" len="med"/>
          </a:ln>
        </p:spPr>
      </p:cxnSp>
      <p:cxnSp>
        <p:nvCxnSpPr>
          <p:cNvPr id="414" name="Shape 414"/>
          <p:cNvCxnSpPr/>
          <p:nvPr/>
        </p:nvCxnSpPr>
        <p:spPr>
          <a:xfrm>
            <a:off x="2646641" y="2894386"/>
            <a:ext cx="610200" cy="0"/>
          </a:xfrm>
          <a:prstGeom prst="straightConnector1">
            <a:avLst/>
          </a:prstGeom>
          <a:noFill/>
          <a:ln w="38100" cap="flat" cmpd="sng">
            <a:solidFill>
              <a:schemeClr val="dk1"/>
            </a:solidFill>
            <a:prstDash val="solid"/>
            <a:round/>
            <a:headEnd type="none" w="sm" len="sm"/>
            <a:tailEnd type="triangle" w="med" len="med"/>
          </a:ln>
        </p:spPr>
      </p:cxnSp>
      <p:sp>
        <p:nvSpPr>
          <p:cNvPr id="415" name="Shape 415"/>
          <p:cNvSpPr txBox="1">
            <a:spLocks noGrp="1"/>
          </p:cNvSpPr>
          <p:nvPr>
            <p:ph type="title"/>
          </p:nvPr>
        </p:nvSpPr>
        <p:spPr>
          <a:xfrm>
            <a:off x="524250" y="192775"/>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500" b="1" i="0" u="sng" strike="noStrike" cap="none">
                <a:solidFill>
                  <a:schemeClr val="dk1"/>
                </a:solidFill>
                <a:latin typeface="Corbel"/>
                <a:ea typeface="Corbel"/>
                <a:cs typeface="Corbel"/>
                <a:sym typeface="Corbel"/>
              </a:rPr>
              <a:t>The Energy Sector</a:t>
            </a:r>
            <a:endParaRPr sz="3500" b="1" i="0" u="sng" strike="noStrike" cap="none">
              <a:solidFill>
                <a:schemeClr val="dk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80025" y="343375"/>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500" b="1" u="sng"/>
              <a:t>Problems in the </a:t>
            </a:r>
            <a:r>
              <a:rPr lang="en" sz="3500" b="1" i="0" u="sng" strike="noStrike" cap="none">
                <a:solidFill>
                  <a:schemeClr val="dk1"/>
                </a:solidFill>
              </a:rPr>
              <a:t>Energy Sector</a:t>
            </a:r>
            <a:endParaRPr sz="3500" b="1" i="0" u="sng" strike="noStrike" cap="none">
              <a:solidFill>
                <a:schemeClr val="dk1"/>
              </a:solidFill>
            </a:endParaRPr>
          </a:p>
        </p:txBody>
      </p:sp>
      <p:sp>
        <p:nvSpPr>
          <p:cNvPr id="421" name="Shape 421"/>
          <p:cNvSpPr txBox="1">
            <a:spLocks noGrp="1"/>
          </p:cNvSpPr>
          <p:nvPr>
            <p:ph type="body" idx="1"/>
          </p:nvPr>
        </p:nvSpPr>
        <p:spPr>
          <a:xfrm>
            <a:off x="1211400" y="1178100"/>
            <a:ext cx="7531800" cy="32712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50000"/>
              </a:lnSpc>
              <a:spcBef>
                <a:spcPts val="0"/>
              </a:spcBef>
              <a:spcAft>
                <a:spcPts val="0"/>
              </a:spcAft>
              <a:buClr>
                <a:srgbClr val="1186C3"/>
              </a:buClr>
              <a:buSzPts val="3000"/>
              <a:buFont typeface="Arial"/>
              <a:buChar char="●"/>
            </a:pPr>
            <a:r>
              <a:rPr lang="en" sz="3000"/>
              <a:t>Intermittency, esp. with renewables</a:t>
            </a:r>
            <a:endParaRPr sz="3000"/>
          </a:p>
          <a:p>
            <a:pPr marL="457200" marR="0" lvl="0" indent="-419100" algn="l" rtl="0">
              <a:lnSpc>
                <a:spcPct val="150000"/>
              </a:lnSpc>
              <a:spcBef>
                <a:spcPts val="0"/>
              </a:spcBef>
              <a:spcAft>
                <a:spcPts val="0"/>
              </a:spcAft>
              <a:buClr>
                <a:srgbClr val="1186C3"/>
              </a:buClr>
              <a:buSzPts val="3000"/>
              <a:buFont typeface="Arial"/>
              <a:buChar char="●"/>
            </a:pPr>
            <a:r>
              <a:rPr lang="en" sz="3000"/>
              <a:t>High costs to balance supply and demand</a:t>
            </a:r>
            <a:endParaRPr sz="3000"/>
          </a:p>
          <a:p>
            <a:pPr marL="457200" marR="0" lvl="0" indent="-419100" algn="l" rtl="0">
              <a:lnSpc>
                <a:spcPct val="150000"/>
              </a:lnSpc>
              <a:spcBef>
                <a:spcPts val="0"/>
              </a:spcBef>
              <a:spcAft>
                <a:spcPts val="0"/>
              </a:spcAft>
              <a:buClr>
                <a:srgbClr val="1186C3"/>
              </a:buClr>
              <a:buSzPts val="3000"/>
              <a:buFont typeface="Arial"/>
              <a:buChar char="●"/>
            </a:pPr>
            <a:r>
              <a:rPr lang="en" sz="3000"/>
              <a:t>Too many parties to trust and manage</a:t>
            </a:r>
            <a:endParaRPr sz="3000"/>
          </a:p>
          <a:p>
            <a:pPr marL="457200" marR="0" lvl="0" indent="-419100" algn="l" rtl="0">
              <a:lnSpc>
                <a:spcPct val="150000"/>
              </a:lnSpc>
              <a:spcBef>
                <a:spcPts val="0"/>
              </a:spcBef>
              <a:spcAft>
                <a:spcPts val="0"/>
              </a:spcAft>
              <a:buClr>
                <a:srgbClr val="1186C3"/>
              </a:buClr>
              <a:buSzPts val="3000"/>
              <a:buFont typeface="Arial"/>
              <a:buChar char="●"/>
            </a:pPr>
            <a:r>
              <a:rPr lang="en" sz="3000"/>
              <a:t>Inadequate production and consumption data management</a:t>
            </a:r>
            <a:endParaRPr sz="3000"/>
          </a:p>
        </p:txBody>
      </p:sp>
      <p:pic>
        <p:nvPicPr>
          <p:cNvPr id="422" name="Shape 422"/>
          <p:cNvPicPr preferRelativeResize="0"/>
          <p:nvPr/>
        </p:nvPicPr>
        <p:blipFill>
          <a:blip r:embed="rId3">
            <a:alphaModFix/>
          </a:blip>
          <a:stretch>
            <a:fillRect/>
          </a:stretch>
        </p:blipFill>
        <p:spPr>
          <a:xfrm>
            <a:off x="7543750" y="204975"/>
            <a:ext cx="1259500" cy="1259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0" y="303400"/>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500" b="1" u="sng"/>
              <a:t>The Blockchain “Solution”</a:t>
            </a:r>
            <a:endParaRPr sz="3500" b="1" i="0" u="sng" strike="noStrike" cap="none">
              <a:solidFill>
                <a:schemeClr val="dk1"/>
              </a:solidFill>
            </a:endParaRPr>
          </a:p>
        </p:txBody>
      </p:sp>
      <p:sp>
        <p:nvSpPr>
          <p:cNvPr id="428" name="Shape 428"/>
          <p:cNvSpPr txBox="1">
            <a:spLocks noGrp="1"/>
          </p:cNvSpPr>
          <p:nvPr>
            <p:ph type="body" idx="1"/>
          </p:nvPr>
        </p:nvSpPr>
        <p:spPr>
          <a:xfrm>
            <a:off x="897900" y="1478700"/>
            <a:ext cx="8246100" cy="36648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50000"/>
              </a:lnSpc>
              <a:spcBef>
                <a:spcPts val="0"/>
              </a:spcBef>
              <a:spcAft>
                <a:spcPts val="0"/>
              </a:spcAft>
              <a:buClr>
                <a:srgbClr val="1186C3"/>
              </a:buClr>
              <a:buSzPts val="2400"/>
              <a:buFont typeface="Arial"/>
              <a:buChar char="●"/>
            </a:pPr>
            <a:r>
              <a:rPr lang="en" sz="2400" b="1"/>
              <a:t>The Vision:</a:t>
            </a:r>
            <a:r>
              <a:rPr lang="en" sz="2400"/>
              <a:t> A decentralized and permissionless future with frictionless interactions</a:t>
            </a:r>
            <a:endParaRPr sz="2400"/>
          </a:p>
          <a:p>
            <a:pPr marL="457200" marR="0" lvl="0" indent="-381000" algn="l" rtl="0">
              <a:lnSpc>
                <a:spcPct val="150000"/>
              </a:lnSpc>
              <a:spcBef>
                <a:spcPts val="0"/>
              </a:spcBef>
              <a:spcAft>
                <a:spcPts val="0"/>
              </a:spcAft>
              <a:buClr>
                <a:srgbClr val="1186C3"/>
              </a:buClr>
              <a:buSzPts val="2400"/>
              <a:buFont typeface="Arial"/>
              <a:buChar char="●"/>
            </a:pPr>
            <a:r>
              <a:rPr lang="en" sz="2400"/>
              <a:t>Blockchain and DLT suitable if:</a:t>
            </a:r>
            <a:endParaRPr sz="2400"/>
          </a:p>
          <a:p>
            <a:pPr marL="914400" marR="0" lvl="1" indent="-342900" algn="l" rtl="0">
              <a:lnSpc>
                <a:spcPct val="150000"/>
              </a:lnSpc>
              <a:spcBef>
                <a:spcPts val="0"/>
              </a:spcBef>
              <a:spcAft>
                <a:spcPts val="0"/>
              </a:spcAft>
              <a:buClr>
                <a:srgbClr val="1186C3"/>
              </a:buClr>
              <a:buSzPts val="1800"/>
              <a:buFont typeface="Arial"/>
              <a:buChar char="○"/>
            </a:pPr>
            <a:r>
              <a:rPr lang="en" sz="1800"/>
              <a:t>The use case requires direct payments without contracts</a:t>
            </a:r>
            <a:endParaRPr sz="1800"/>
          </a:p>
          <a:p>
            <a:pPr marL="914400" marR="0" lvl="1" indent="-342900" algn="l" rtl="0">
              <a:lnSpc>
                <a:spcPct val="150000"/>
              </a:lnSpc>
              <a:spcBef>
                <a:spcPts val="0"/>
              </a:spcBef>
              <a:spcAft>
                <a:spcPts val="0"/>
              </a:spcAft>
              <a:buClr>
                <a:srgbClr val="1186C3"/>
              </a:buClr>
              <a:buSzPts val="1800"/>
              <a:buFont typeface="Arial"/>
              <a:buChar char="○"/>
            </a:pPr>
            <a:r>
              <a:rPr lang="en" sz="1800"/>
              <a:t>The use case needs immutable data storage</a:t>
            </a:r>
            <a:endParaRPr sz="1800"/>
          </a:p>
          <a:p>
            <a:pPr marL="914400" marR="0" lvl="1" indent="-342900" algn="l" rtl="0">
              <a:lnSpc>
                <a:spcPct val="150000"/>
              </a:lnSpc>
              <a:spcBef>
                <a:spcPts val="0"/>
              </a:spcBef>
              <a:spcAft>
                <a:spcPts val="0"/>
              </a:spcAft>
              <a:buClr>
                <a:srgbClr val="1186C3"/>
              </a:buClr>
              <a:buSzPts val="1800"/>
              <a:buFont typeface="Arial"/>
              <a:buChar char="○"/>
            </a:pPr>
            <a:r>
              <a:rPr lang="en" sz="1800"/>
              <a:t>The use case requires non-repudiation parts to ensure accountability</a:t>
            </a:r>
            <a:endParaRPr sz="1800"/>
          </a:p>
        </p:txBody>
      </p:sp>
      <p:pic>
        <p:nvPicPr>
          <p:cNvPr id="429" name="Shape 429"/>
          <p:cNvPicPr preferRelativeResize="0"/>
          <p:nvPr/>
        </p:nvPicPr>
        <p:blipFill>
          <a:blip r:embed="rId3">
            <a:alphaModFix/>
          </a:blip>
          <a:stretch>
            <a:fillRect/>
          </a:stretch>
        </p:blipFill>
        <p:spPr>
          <a:xfrm>
            <a:off x="6988058" y="278024"/>
            <a:ext cx="1588292" cy="1200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520400" y="116021"/>
            <a:ext cx="6935100" cy="1002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b="1" u="sng"/>
              <a:t>Case study: IOTA Charging Station</a:t>
            </a:r>
            <a:endParaRPr sz="3000" b="1" i="0" u="sng" strike="noStrike" cap="none">
              <a:solidFill>
                <a:schemeClr val="dk1"/>
              </a:solidFill>
            </a:endParaRPr>
          </a:p>
        </p:txBody>
      </p:sp>
      <p:pic>
        <p:nvPicPr>
          <p:cNvPr id="435" name="Shape 435"/>
          <p:cNvPicPr preferRelativeResize="0"/>
          <p:nvPr/>
        </p:nvPicPr>
        <p:blipFill>
          <a:blip r:embed="rId3">
            <a:alphaModFix/>
          </a:blip>
          <a:stretch>
            <a:fillRect/>
          </a:stretch>
        </p:blipFill>
        <p:spPr>
          <a:xfrm>
            <a:off x="2119500" y="750801"/>
            <a:ext cx="5736900" cy="4302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descr="On Wednesday the 18th of April 2018 ElaadNL released the first charging station in the world where charging and paying can be done with IOTA. The charger is part of the new ElaadNL test site. The test site is located in business park Arnhems Buiten (former KEMA site) and contains all types of charging stations that are used in the public area in the Netherlands. This includes a fast charger, a charging island, a battery, two charging lanterns and the IOTA charger. The IOTA Tangle is an innovative type of Distributed Ledger Technology (DLT) specifically designed for the Internet of Things (IoT) environment.  It is an open-source protocol facilitating novel Machine-to-Machine (M2M) interactions, including secure data transfer, fee-less real-time micropayments.  No back office and no communication protocol is required to operate the charging station: the transactions are exchanged directly without the use of a charge card or subscription.   The IOTA charging station operates completely autonomously and takes care of communication and payment with the end ‘user’. The meter values are stored every 15 minutes in the Tangle, which ensures reliable and irrefutable administration.  This technology might be a perfect fit in the future connected and fully digitalized world. The exploration of this technology in the e-mobility domain could also provide insight for other (connected) sectors like the energy sector.   The charger is equipped with hardware to setup a TCP/IP connection with a car, after which the payments and data exchange can happen fully autonomously and machine 2 machine. It uses the charging cable and special hardware, which is also used for the newly developed communication in e-Mobility ISO 15118, between car and charger to setup this connection.  The IOTA charger will be available to the public for charging. If cars that want to charge are not equipped with the required hard- and software, they can still simply charge their car by sending IOTA tokens directly to the charger using the normal IOTA wallet." title="World’s first IOTA charging station by ElaadNL">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a:blip r:embed="rId3">
            <a:alphaModFix/>
          </a:blip>
          <a:stretch>
            <a:fillRect/>
          </a:stretch>
        </p:blipFill>
        <p:spPr>
          <a:xfrm>
            <a:off x="963800" y="371725"/>
            <a:ext cx="8180201" cy="47717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623400" y="167450"/>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000" b="1" i="0" u="sng" strike="noStrike" cap="none">
                <a:solidFill>
                  <a:schemeClr val="dk1"/>
                </a:solidFill>
              </a:rPr>
              <a:t>Smart Mobility &amp; Artificial Intelligence</a:t>
            </a:r>
            <a:endParaRPr sz="3000" b="1" i="0" u="sng" strike="noStrike" cap="none">
              <a:solidFill>
                <a:schemeClr val="dk1"/>
              </a:solidFill>
            </a:endParaRPr>
          </a:p>
        </p:txBody>
      </p:sp>
      <p:sp>
        <p:nvSpPr>
          <p:cNvPr id="451" name="Shape 451"/>
          <p:cNvSpPr txBox="1"/>
          <p:nvPr/>
        </p:nvSpPr>
        <p:spPr>
          <a:xfrm>
            <a:off x="988200" y="819725"/>
            <a:ext cx="6147900" cy="1990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rgbClr val="1186C3"/>
              </a:buClr>
              <a:buSzPts val="1800"/>
              <a:buFont typeface="Arial"/>
              <a:buChar char="●"/>
            </a:pPr>
            <a:r>
              <a:rPr lang="en" sz="1800" cap="none">
                <a:solidFill>
                  <a:schemeClr val="dk1"/>
                </a:solidFill>
                <a:latin typeface="Corbel"/>
                <a:ea typeface="Corbel"/>
                <a:cs typeface="Corbel"/>
                <a:sym typeface="Corbel"/>
              </a:rPr>
              <a:t>Autonomous vehicles need to be able to share information and resources securely, trustlessly and efficiently </a:t>
            </a:r>
            <a:endParaRPr/>
          </a:p>
          <a:p>
            <a:pPr marL="457200" marR="0" lvl="0" indent="-342900" algn="l" rtl="0">
              <a:lnSpc>
                <a:spcPct val="150000"/>
              </a:lnSpc>
              <a:spcBef>
                <a:spcPts val="0"/>
              </a:spcBef>
              <a:spcAft>
                <a:spcPts val="0"/>
              </a:spcAft>
              <a:buClr>
                <a:srgbClr val="1186C3"/>
              </a:buClr>
              <a:buSzPts val="1800"/>
              <a:buFont typeface="Arial"/>
              <a:buChar char="●"/>
            </a:pPr>
            <a:r>
              <a:rPr lang="en" sz="1800" cap="none">
                <a:solidFill>
                  <a:schemeClr val="dk1"/>
                </a:solidFill>
                <a:latin typeface="Corbel"/>
                <a:ea typeface="Corbel"/>
                <a:cs typeface="Corbel"/>
                <a:sym typeface="Corbel"/>
              </a:rPr>
              <a:t>These vehicles need to take information gathered and collectively derive intelligence from it, make decisions based on it and allocate resources accordingly</a:t>
            </a:r>
            <a:endParaRPr sz="1800" cap="none">
              <a:solidFill>
                <a:schemeClr val="dk1"/>
              </a:solidFill>
              <a:latin typeface="Corbel"/>
              <a:ea typeface="Corbel"/>
              <a:cs typeface="Corbel"/>
              <a:sym typeface="Corbel"/>
            </a:endParaRPr>
          </a:p>
        </p:txBody>
      </p:sp>
      <p:pic>
        <p:nvPicPr>
          <p:cNvPr id="452" name="Shape 452"/>
          <p:cNvPicPr preferRelativeResize="0"/>
          <p:nvPr/>
        </p:nvPicPr>
        <p:blipFill>
          <a:blip r:embed="rId3">
            <a:alphaModFix/>
          </a:blip>
          <a:stretch>
            <a:fillRect/>
          </a:stretch>
        </p:blipFill>
        <p:spPr>
          <a:xfrm>
            <a:off x="6790275" y="878625"/>
            <a:ext cx="2345025" cy="2103425"/>
          </a:xfrm>
          <a:prstGeom prst="rect">
            <a:avLst/>
          </a:prstGeom>
          <a:noFill/>
          <a:ln>
            <a:noFill/>
          </a:ln>
        </p:spPr>
      </p:pic>
      <p:sp>
        <p:nvSpPr>
          <p:cNvPr id="453" name="Shape 453"/>
          <p:cNvSpPr txBox="1"/>
          <p:nvPr/>
        </p:nvSpPr>
        <p:spPr>
          <a:xfrm>
            <a:off x="988200" y="2810525"/>
            <a:ext cx="8147100" cy="2051400"/>
          </a:xfrm>
          <a:prstGeom prst="rect">
            <a:avLst/>
          </a:prstGeom>
          <a:noFill/>
          <a:ln>
            <a:noFill/>
          </a:ln>
        </p:spPr>
        <p:txBody>
          <a:bodyPr spcFirstLastPara="1" wrap="square" lIns="91425" tIns="91425" rIns="91425" bIns="91425" anchor="ctr" anchorCtr="0">
            <a:noAutofit/>
          </a:bodyPr>
          <a:lstStyle/>
          <a:p>
            <a:pPr marL="457200" lvl="0" indent="-342900" rtl="0">
              <a:lnSpc>
                <a:spcPct val="150000"/>
              </a:lnSpc>
              <a:spcBef>
                <a:spcPts val="0"/>
              </a:spcBef>
              <a:spcAft>
                <a:spcPts val="0"/>
              </a:spcAft>
              <a:buClr>
                <a:srgbClr val="1186C3"/>
              </a:buClr>
              <a:buSzPts val="1800"/>
              <a:buChar char="●"/>
            </a:pPr>
            <a:r>
              <a:rPr lang="en" sz="1800">
                <a:solidFill>
                  <a:schemeClr val="dk1"/>
                </a:solidFill>
                <a:latin typeface="Corbel"/>
                <a:ea typeface="Corbel"/>
                <a:cs typeface="Corbel"/>
                <a:sym typeface="Corbel"/>
              </a:rPr>
              <a:t>Doing this through a centralized cloud service is infeasible due to bandwidth and resource overhead constraints</a:t>
            </a:r>
            <a:endParaRPr>
              <a:solidFill>
                <a:schemeClr val="dk1"/>
              </a:solidFill>
            </a:endParaRPr>
          </a:p>
          <a:p>
            <a:pPr marL="457200" lvl="0" indent="-342900" rtl="0">
              <a:lnSpc>
                <a:spcPct val="150000"/>
              </a:lnSpc>
              <a:spcBef>
                <a:spcPts val="0"/>
              </a:spcBef>
              <a:spcAft>
                <a:spcPts val="0"/>
              </a:spcAft>
              <a:buClr>
                <a:srgbClr val="1186C3"/>
              </a:buClr>
              <a:buSzPts val="1800"/>
              <a:buChar char="●"/>
            </a:pPr>
            <a:r>
              <a:rPr lang="en" sz="1800">
                <a:solidFill>
                  <a:schemeClr val="dk1"/>
                </a:solidFill>
                <a:latin typeface="Corbel"/>
                <a:ea typeface="Corbel"/>
                <a:cs typeface="Corbel"/>
                <a:sym typeface="Corbel"/>
              </a:rPr>
              <a:t>A decentralized system of computations can effectively outsource this task to the vehicles themselves</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p:nvPr/>
        </p:nvSpPr>
        <p:spPr>
          <a:xfrm>
            <a:off x="2009525" y="807525"/>
            <a:ext cx="6523200" cy="1383300"/>
          </a:xfrm>
          <a:prstGeom prst="rect">
            <a:avLst/>
          </a:prstGeom>
          <a:noFill/>
          <a:ln>
            <a:noFill/>
          </a:ln>
        </p:spPr>
        <p:txBody>
          <a:bodyPr spcFirstLastPara="1" wrap="square" lIns="91425" tIns="91425" rIns="91425" bIns="91425" anchor="t" anchorCtr="0">
            <a:noAutofit/>
          </a:bodyPr>
          <a:lstStyle/>
          <a:p>
            <a:pPr marL="0" lvl="0" indent="0" rtl="0">
              <a:lnSpc>
                <a:spcPct val="200000"/>
              </a:lnSpc>
              <a:spcBef>
                <a:spcPts val="0"/>
              </a:spcBef>
              <a:spcAft>
                <a:spcPts val="0"/>
              </a:spcAft>
              <a:buNone/>
            </a:pPr>
            <a:r>
              <a:rPr lang="en" sz="1000"/>
              <a:t>TechPar Group consists exclusively of high-level, high-achieving IT executives who have already achieved extraordinary levels of success. As industry movers and shakers, and leaders who made their mark while making a difference, TPG Advisors are brought into the firm based on both their stellar credentials and their willingness to now put their hard-won experience to work.</a:t>
            </a:r>
            <a:endParaRPr sz="1000"/>
          </a:p>
        </p:txBody>
      </p:sp>
      <p:sp>
        <p:nvSpPr>
          <p:cNvPr id="291" name="Shape 291"/>
          <p:cNvSpPr txBox="1"/>
          <p:nvPr/>
        </p:nvSpPr>
        <p:spPr>
          <a:xfrm>
            <a:off x="1641725" y="158075"/>
            <a:ext cx="68910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TechPar Group</a:t>
            </a:r>
            <a:br>
              <a:rPr lang="en" sz="1800" b="1"/>
            </a:br>
            <a:r>
              <a:rPr lang="en" i="1"/>
              <a:t>Excellence, Expertise, Experience, Ethics</a:t>
            </a:r>
            <a:endParaRPr i="1"/>
          </a:p>
        </p:txBody>
      </p:sp>
      <p:pic>
        <p:nvPicPr>
          <p:cNvPr id="292" name="Shape 292" descr="Image result for techpar group"/>
          <p:cNvPicPr preferRelativeResize="0"/>
          <p:nvPr/>
        </p:nvPicPr>
        <p:blipFill rotWithShape="1">
          <a:blip r:embed="rId3">
            <a:alphaModFix/>
          </a:blip>
          <a:srcRect/>
          <a:stretch/>
        </p:blipFill>
        <p:spPr>
          <a:xfrm>
            <a:off x="1983250" y="-155700"/>
            <a:ext cx="1231250" cy="1231276"/>
          </a:xfrm>
          <a:prstGeom prst="rect">
            <a:avLst/>
          </a:prstGeom>
          <a:noFill/>
          <a:ln>
            <a:noFill/>
          </a:ln>
        </p:spPr>
      </p:pic>
      <p:sp>
        <p:nvSpPr>
          <p:cNvPr id="293" name="Shape 293"/>
          <p:cNvSpPr txBox="1"/>
          <p:nvPr/>
        </p:nvSpPr>
        <p:spPr>
          <a:xfrm>
            <a:off x="3411425" y="2804375"/>
            <a:ext cx="61032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Blockchain &amp; DLT Capstone</a:t>
            </a:r>
            <a:br>
              <a:rPr lang="en" sz="1800" b="1"/>
            </a:br>
            <a:r>
              <a:rPr lang="en" i="1">
                <a:solidFill>
                  <a:schemeClr val="dk1"/>
                </a:solidFill>
              </a:rPr>
              <a:t>Applications for the Emerging Blockchain Ecosystem</a:t>
            </a:r>
            <a:endParaRPr b="1" i="1"/>
          </a:p>
        </p:txBody>
      </p:sp>
      <p:sp>
        <p:nvSpPr>
          <p:cNvPr id="294" name="Shape 294"/>
          <p:cNvSpPr txBox="1"/>
          <p:nvPr/>
        </p:nvSpPr>
        <p:spPr>
          <a:xfrm>
            <a:off x="3848275" y="3467750"/>
            <a:ext cx="5361900" cy="1383300"/>
          </a:xfrm>
          <a:prstGeom prst="rect">
            <a:avLst/>
          </a:prstGeom>
          <a:noFill/>
          <a:ln>
            <a:noFill/>
          </a:ln>
        </p:spPr>
        <p:txBody>
          <a:bodyPr spcFirstLastPara="1" wrap="square" lIns="91425" tIns="91425" rIns="91425" bIns="91425" anchor="t" anchorCtr="0">
            <a:noAutofit/>
          </a:bodyPr>
          <a:lstStyle/>
          <a:p>
            <a:pPr marL="0" lvl="0" indent="0" rtl="0">
              <a:lnSpc>
                <a:spcPct val="200000"/>
              </a:lnSpc>
              <a:spcBef>
                <a:spcPts val="0"/>
              </a:spcBef>
              <a:spcAft>
                <a:spcPts val="0"/>
              </a:spcAft>
              <a:buClr>
                <a:srgbClr val="000000"/>
              </a:buClr>
              <a:buSzPts val="1100"/>
              <a:buFont typeface="Arial"/>
              <a:buNone/>
            </a:pPr>
            <a:r>
              <a:rPr lang="en" sz="1000"/>
              <a:t>Blockchain technology has the potential to disrupt the way society and businesses interact. From crypto-currencies to supply chain management, distributed ledgers can provide a decentralized answer to many of the problems we face today. This capstone project will work in collaboration with TechPar Group to assess and quantify this opportunity in a number of different sectors.</a:t>
            </a:r>
            <a:endParaRPr sz="1000"/>
          </a:p>
        </p:txBody>
      </p:sp>
      <p:pic>
        <p:nvPicPr>
          <p:cNvPr id="295" name="Shape 295"/>
          <p:cNvPicPr preferRelativeResize="0"/>
          <p:nvPr/>
        </p:nvPicPr>
        <p:blipFill>
          <a:blip r:embed="rId4">
            <a:alphaModFix/>
          </a:blip>
          <a:stretch>
            <a:fillRect/>
          </a:stretch>
        </p:blipFill>
        <p:spPr>
          <a:xfrm>
            <a:off x="5399760" y="1949050"/>
            <a:ext cx="2258926" cy="8950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Shape 458"/>
          <p:cNvPicPr preferRelativeResize="0"/>
          <p:nvPr/>
        </p:nvPicPr>
        <p:blipFill>
          <a:blip r:embed="rId3">
            <a:alphaModFix/>
          </a:blip>
          <a:stretch>
            <a:fillRect/>
          </a:stretch>
        </p:blipFill>
        <p:spPr>
          <a:xfrm>
            <a:off x="4658825" y="964975"/>
            <a:ext cx="4485173" cy="1838576"/>
          </a:xfrm>
          <a:prstGeom prst="rect">
            <a:avLst/>
          </a:prstGeom>
          <a:noFill/>
          <a:ln>
            <a:noFill/>
          </a:ln>
        </p:spPr>
      </p:pic>
      <p:pic>
        <p:nvPicPr>
          <p:cNvPr id="459" name="Shape 459"/>
          <p:cNvPicPr preferRelativeResize="0"/>
          <p:nvPr/>
        </p:nvPicPr>
        <p:blipFill>
          <a:blip r:embed="rId4">
            <a:alphaModFix/>
          </a:blip>
          <a:stretch>
            <a:fillRect/>
          </a:stretch>
        </p:blipFill>
        <p:spPr>
          <a:xfrm>
            <a:off x="1278650" y="3274375"/>
            <a:ext cx="7866299" cy="1451396"/>
          </a:xfrm>
          <a:prstGeom prst="rect">
            <a:avLst/>
          </a:prstGeom>
          <a:noFill/>
          <a:ln>
            <a:noFill/>
          </a:ln>
        </p:spPr>
      </p:pic>
      <p:pic>
        <p:nvPicPr>
          <p:cNvPr id="460" name="Shape 460"/>
          <p:cNvPicPr preferRelativeResize="0"/>
          <p:nvPr/>
        </p:nvPicPr>
        <p:blipFill>
          <a:blip r:embed="rId5">
            <a:alphaModFix/>
          </a:blip>
          <a:stretch>
            <a:fillRect/>
          </a:stretch>
        </p:blipFill>
        <p:spPr>
          <a:xfrm>
            <a:off x="878650" y="1014700"/>
            <a:ext cx="3780174" cy="1924098"/>
          </a:xfrm>
          <a:prstGeom prst="rect">
            <a:avLst/>
          </a:prstGeom>
          <a:noFill/>
          <a:ln>
            <a:noFill/>
          </a:ln>
        </p:spPr>
      </p:pic>
      <p:sp>
        <p:nvSpPr>
          <p:cNvPr id="461" name="Shape 461"/>
          <p:cNvSpPr txBox="1">
            <a:spLocks noGrp="1"/>
          </p:cNvSpPr>
          <p:nvPr>
            <p:ph type="title"/>
          </p:nvPr>
        </p:nvSpPr>
        <p:spPr>
          <a:xfrm>
            <a:off x="543825" y="2803550"/>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1800" b="1" u="sng"/>
              <a:t>Platooning</a:t>
            </a:r>
            <a:endParaRPr sz="1800" b="1" i="0" u="sng" strike="noStrike" cap="none">
              <a:solidFill>
                <a:schemeClr val="dk1"/>
              </a:solidFill>
            </a:endParaRPr>
          </a:p>
        </p:txBody>
      </p:sp>
      <p:sp>
        <p:nvSpPr>
          <p:cNvPr id="462" name="Shape 462"/>
          <p:cNvSpPr txBox="1">
            <a:spLocks noGrp="1"/>
          </p:cNvSpPr>
          <p:nvPr>
            <p:ph type="title"/>
          </p:nvPr>
        </p:nvSpPr>
        <p:spPr>
          <a:xfrm>
            <a:off x="5375613" y="211725"/>
            <a:ext cx="3051600" cy="467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1800" b="1" u="sng"/>
              <a:t>Mobility as a Service (MaaS)</a:t>
            </a:r>
            <a:endParaRPr sz="1800" b="1" i="0" u="sng" strike="noStrike" cap="none">
              <a:solidFill>
                <a:schemeClr val="dk1"/>
              </a:solidFill>
            </a:endParaRPr>
          </a:p>
        </p:txBody>
      </p:sp>
      <p:sp>
        <p:nvSpPr>
          <p:cNvPr id="463" name="Shape 463"/>
          <p:cNvSpPr txBox="1">
            <a:spLocks noGrp="1"/>
          </p:cNvSpPr>
          <p:nvPr>
            <p:ph type="title"/>
          </p:nvPr>
        </p:nvSpPr>
        <p:spPr>
          <a:xfrm>
            <a:off x="1278638" y="211725"/>
            <a:ext cx="2980200" cy="467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1800" b="1" u="sng"/>
              <a:t>Real-Time Data &amp; Payments</a:t>
            </a:r>
            <a:endParaRPr sz="1800" b="1" i="0" u="sng" strike="noStrike" cap="none">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694525" y="818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t>Over-the-Air (OTA) Updates</a:t>
            </a:r>
            <a:endParaRPr b="1" u="sng"/>
          </a:p>
        </p:txBody>
      </p:sp>
      <p:pic>
        <p:nvPicPr>
          <p:cNvPr id="469" name="Shape 469"/>
          <p:cNvPicPr preferRelativeResize="0"/>
          <p:nvPr/>
        </p:nvPicPr>
        <p:blipFill>
          <a:blip r:embed="rId3">
            <a:alphaModFix/>
          </a:blip>
          <a:stretch>
            <a:fillRect/>
          </a:stretch>
        </p:blipFill>
        <p:spPr>
          <a:xfrm>
            <a:off x="1418977" y="713450"/>
            <a:ext cx="7413324" cy="4185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670250" y="425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t>Digital Twins</a:t>
            </a:r>
            <a:endParaRPr b="1" u="sng"/>
          </a:p>
        </p:txBody>
      </p:sp>
      <p:pic>
        <p:nvPicPr>
          <p:cNvPr id="475" name="Shape 475"/>
          <p:cNvPicPr preferRelativeResize="0"/>
          <p:nvPr/>
        </p:nvPicPr>
        <p:blipFill>
          <a:blip r:embed="rId3">
            <a:alphaModFix/>
          </a:blip>
          <a:stretch>
            <a:fillRect/>
          </a:stretch>
        </p:blipFill>
        <p:spPr>
          <a:xfrm>
            <a:off x="2536872" y="2962700"/>
            <a:ext cx="4787351" cy="1994150"/>
          </a:xfrm>
          <a:prstGeom prst="rect">
            <a:avLst/>
          </a:prstGeom>
          <a:noFill/>
          <a:ln>
            <a:noFill/>
          </a:ln>
        </p:spPr>
      </p:pic>
      <p:pic>
        <p:nvPicPr>
          <p:cNvPr id="476" name="Shape 476"/>
          <p:cNvPicPr preferRelativeResize="0"/>
          <p:nvPr/>
        </p:nvPicPr>
        <p:blipFill>
          <a:blip r:embed="rId4">
            <a:alphaModFix/>
          </a:blip>
          <a:stretch>
            <a:fillRect/>
          </a:stretch>
        </p:blipFill>
        <p:spPr>
          <a:xfrm>
            <a:off x="2334275" y="472154"/>
            <a:ext cx="5192549" cy="1787200"/>
          </a:xfrm>
          <a:prstGeom prst="rect">
            <a:avLst/>
          </a:prstGeom>
          <a:noFill/>
          <a:ln>
            <a:noFill/>
          </a:ln>
        </p:spPr>
      </p:pic>
      <p:sp>
        <p:nvSpPr>
          <p:cNvPr id="477" name="Shape 477"/>
          <p:cNvSpPr txBox="1">
            <a:spLocks noGrp="1"/>
          </p:cNvSpPr>
          <p:nvPr>
            <p:ph type="title"/>
          </p:nvPr>
        </p:nvSpPr>
        <p:spPr>
          <a:xfrm>
            <a:off x="670250" y="2285400"/>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u="sng"/>
              <a:t>Autonomous Economic Agents</a:t>
            </a:r>
            <a:endParaRPr b="1" u="sn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799625" y="185312"/>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2700" b="1" i="0" u="sng" strike="noStrike" cap="none">
                <a:solidFill>
                  <a:schemeClr val="dk1"/>
                </a:solidFill>
              </a:rPr>
              <a:t>IOTA Foundation </a:t>
            </a:r>
            <a:r>
              <a:rPr lang="en" sz="2700" b="1" u="sng"/>
              <a:t>Partners </a:t>
            </a:r>
            <a:r>
              <a:rPr lang="en" sz="2700" b="1" i="0" u="sng" strike="noStrike" cap="none">
                <a:solidFill>
                  <a:schemeClr val="dk1"/>
                </a:solidFill>
              </a:rPr>
              <a:t>with V</a:t>
            </a:r>
            <a:r>
              <a:rPr lang="en" sz="2700" b="1" u="sng"/>
              <a:t>olkswagen &amp; </a:t>
            </a:r>
            <a:r>
              <a:rPr lang="en" sz="2700" b="1" i="0" u="sng" strike="noStrike" cap="none">
                <a:solidFill>
                  <a:schemeClr val="dk1"/>
                </a:solidFill>
              </a:rPr>
              <a:t>the International Transportation Innovation Center (ITIC)</a:t>
            </a:r>
            <a:endParaRPr b="1" u="sng"/>
          </a:p>
        </p:txBody>
      </p:sp>
      <p:sp>
        <p:nvSpPr>
          <p:cNvPr id="483" name="Shape 483"/>
          <p:cNvSpPr txBox="1">
            <a:spLocks noGrp="1"/>
          </p:cNvSpPr>
          <p:nvPr>
            <p:ph type="body" idx="1"/>
          </p:nvPr>
        </p:nvSpPr>
        <p:spPr>
          <a:xfrm>
            <a:off x="922200" y="1174075"/>
            <a:ext cx="7750200" cy="3416400"/>
          </a:xfrm>
          <a:prstGeom prst="rect">
            <a:avLst/>
          </a:prstGeom>
          <a:noFill/>
          <a:ln>
            <a:noFill/>
          </a:ln>
        </p:spPr>
        <p:txBody>
          <a:bodyPr spcFirstLastPara="1" wrap="square" lIns="91425" tIns="91425" rIns="91425" bIns="91425" anchor="t" anchorCtr="0">
            <a:noAutofit/>
          </a:bodyPr>
          <a:lstStyle/>
          <a:p>
            <a:pPr marL="457200" marR="0" lvl="0" indent="-342900" algn="l" rtl="0">
              <a:spcBef>
                <a:spcPts val="0"/>
              </a:spcBef>
              <a:spcAft>
                <a:spcPts val="0"/>
              </a:spcAft>
              <a:buClr>
                <a:srgbClr val="1186C3"/>
              </a:buClr>
              <a:buSzPts val="1800"/>
              <a:buFont typeface="Arial"/>
              <a:buChar char="●"/>
            </a:pPr>
            <a:r>
              <a:rPr lang="en" sz="1800" b="0" i="0" u="none" strike="noStrike" cap="none">
                <a:solidFill>
                  <a:schemeClr val="dk1"/>
                </a:solidFill>
                <a:latin typeface="Corbel"/>
                <a:ea typeface="Corbel"/>
                <a:cs typeface="Corbel"/>
                <a:sym typeface="Corbel"/>
              </a:rPr>
              <a:t>ITIC, in collaboration with the IOTA Foundation, plans to build a global network of open and closed testbeds to incubate and validate AI-based sustainable mobility services.</a:t>
            </a:r>
            <a:endParaRPr/>
          </a:p>
        </p:txBody>
      </p:sp>
      <p:pic>
        <p:nvPicPr>
          <p:cNvPr id="484" name="Shape 484" descr="https://image-store.slidesharecdn.com/91d0409a-6634-439d-822b-d13aa1f2bd5c-original.jpeg"/>
          <p:cNvPicPr preferRelativeResize="0"/>
          <p:nvPr/>
        </p:nvPicPr>
        <p:blipFill rotWithShape="1">
          <a:blip r:embed="rId3">
            <a:alphaModFix/>
          </a:blip>
          <a:srcRect/>
          <a:stretch/>
        </p:blipFill>
        <p:spPr>
          <a:xfrm>
            <a:off x="5173649" y="1900800"/>
            <a:ext cx="3883951" cy="2466000"/>
          </a:xfrm>
          <a:prstGeom prst="rect">
            <a:avLst/>
          </a:prstGeom>
          <a:noFill/>
          <a:ln>
            <a:noFill/>
          </a:ln>
        </p:spPr>
      </p:pic>
      <p:sp>
        <p:nvSpPr>
          <p:cNvPr id="485" name="Shape 485"/>
          <p:cNvSpPr txBox="1"/>
          <p:nvPr/>
        </p:nvSpPr>
        <p:spPr>
          <a:xfrm>
            <a:off x="922200" y="2030400"/>
            <a:ext cx="4271377" cy="1393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90000"/>
              </a:lnSpc>
              <a:spcBef>
                <a:spcPts val="0"/>
              </a:spcBef>
              <a:spcAft>
                <a:spcPts val="0"/>
              </a:spcAft>
              <a:buClr>
                <a:srgbClr val="1186C3"/>
              </a:buClr>
              <a:buSzPts val="1800"/>
              <a:buFont typeface="Arial"/>
              <a:buChar char="●"/>
            </a:pPr>
            <a:r>
              <a:rPr lang="en" sz="1665" cap="none">
                <a:solidFill>
                  <a:schemeClr val="dk1"/>
                </a:solidFill>
                <a:latin typeface="Corbel"/>
                <a:ea typeface="Corbel"/>
                <a:cs typeface="Corbel"/>
                <a:sym typeface="Corbel"/>
              </a:rPr>
              <a:t>Volkswagen also recently announced a cooperation with IOTA, with the Chief Digital Officer, Johann Jungwirth, formally joining the IOTA Foundation’s Supervisory Board. </a:t>
            </a:r>
            <a:endParaRPr/>
          </a:p>
        </p:txBody>
      </p:sp>
      <p:pic>
        <p:nvPicPr>
          <p:cNvPr id="486" name="Shape 486"/>
          <p:cNvPicPr preferRelativeResize="0"/>
          <p:nvPr/>
        </p:nvPicPr>
        <p:blipFill rotWithShape="1">
          <a:blip r:embed="rId4">
            <a:alphaModFix/>
          </a:blip>
          <a:srcRect/>
          <a:stretch/>
        </p:blipFill>
        <p:spPr>
          <a:xfrm>
            <a:off x="1793650" y="3510224"/>
            <a:ext cx="3024576" cy="1469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92" name="Shape 492"/>
          <p:cNvPicPr preferRelativeResize="0"/>
          <p:nvPr/>
        </p:nvPicPr>
        <p:blipFill>
          <a:blip r:embed="rId3">
            <a:alphaModFix/>
          </a:blip>
          <a:stretch>
            <a:fillRect/>
          </a:stretch>
        </p:blipFill>
        <p:spPr>
          <a:xfrm>
            <a:off x="4564375" y="2446450"/>
            <a:ext cx="4579625" cy="2687575"/>
          </a:xfrm>
          <a:prstGeom prst="rect">
            <a:avLst/>
          </a:prstGeom>
          <a:noFill/>
          <a:ln>
            <a:noFill/>
          </a:ln>
        </p:spPr>
      </p:pic>
      <p:pic>
        <p:nvPicPr>
          <p:cNvPr id="493" name="Shape 493"/>
          <p:cNvPicPr preferRelativeResize="0"/>
          <p:nvPr/>
        </p:nvPicPr>
        <p:blipFill>
          <a:blip r:embed="rId4">
            <a:alphaModFix/>
          </a:blip>
          <a:stretch>
            <a:fillRect/>
          </a:stretch>
        </p:blipFill>
        <p:spPr>
          <a:xfrm>
            <a:off x="0" y="2455925"/>
            <a:ext cx="4579625" cy="2687575"/>
          </a:xfrm>
          <a:prstGeom prst="rect">
            <a:avLst/>
          </a:prstGeom>
          <a:noFill/>
          <a:ln>
            <a:noFill/>
          </a:ln>
        </p:spPr>
      </p:pic>
      <p:pic>
        <p:nvPicPr>
          <p:cNvPr id="494" name="Shape 494"/>
          <p:cNvPicPr preferRelativeResize="0"/>
          <p:nvPr/>
        </p:nvPicPr>
        <p:blipFill>
          <a:blip r:embed="rId5">
            <a:alphaModFix/>
          </a:blip>
          <a:stretch>
            <a:fillRect/>
          </a:stretch>
        </p:blipFill>
        <p:spPr>
          <a:xfrm>
            <a:off x="0" y="0"/>
            <a:ext cx="4579625" cy="2455925"/>
          </a:xfrm>
          <a:prstGeom prst="rect">
            <a:avLst/>
          </a:prstGeom>
          <a:noFill/>
          <a:ln>
            <a:noFill/>
          </a:ln>
        </p:spPr>
      </p:pic>
      <p:pic>
        <p:nvPicPr>
          <p:cNvPr id="495" name="Shape 495"/>
          <p:cNvPicPr preferRelativeResize="0"/>
          <p:nvPr/>
        </p:nvPicPr>
        <p:blipFill>
          <a:blip r:embed="rId6">
            <a:alphaModFix/>
          </a:blip>
          <a:stretch>
            <a:fillRect/>
          </a:stretch>
        </p:blipFill>
        <p:spPr>
          <a:xfrm>
            <a:off x="4564375" y="0"/>
            <a:ext cx="4579625" cy="2455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1484500" y="56549"/>
            <a:ext cx="6935100" cy="6732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b="1" u="sng"/>
              <a:t>Risk and Challenges</a:t>
            </a:r>
            <a:endParaRPr sz="3000" b="1" i="0" u="sng" strike="noStrike" cap="none">
              <a:solidFill>
                <a:schemeClr val="dk1"/>
              </a:solidFill>
            </a:endParaRPr>
          </a:p>
        </p:txBody>
      </p:sp>
      <p:sp>
        <p:nvSpPr>
          <p:cNvPr id="501" name="Shape 501"/>
          <p:cNvSpPr txBox="1">
            <a:spLocks noGrp="1"/>
          </p:cNvSpPr>
          <p:nvPr>
            <p:ph type="body" idx="1"/>
          </p:nvPr>
        </p:nvSpPr>
        <p:spPr>
          <a:xfrm>
            <a:off x="1697875" y="523850"/>
            <a:ext cx="7399500" cy="4021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1186C3"/>
              </a:buClr>
              <a:buSzPts val="1800"/>
              <a:buFont typeface="Arial"/>
              <a:buChar char="●"/>
            </a:pPr>
            <a:r>
              <a:rPr lang="en"/>
              <a:t>Hard forks</a:t>
            </a:r>
            <a:endParaRPr/>
          </a:p>
          <a:p>
            <a:pPr marL="914400" marR="0" lvl="1" indent="-317500" algn="l" rtl="0">
              <a:lnSpc>
                <a:spcPct val="115000"/>
              </a:lnSpc>
              <a:spcBef>
                <a:spcPts val="0"/>
              </a:spcBef>
              <a:spcAft>
                <a:spcPts val="0"/>
              </a:spcAft>
              <a:buSzPts val="1400"/>
              <a:buChar char="○"/>
            </a:pPr>
            <a:r>
              <a:rPr lang="en"/>
              <a:t>Bitcoin chain is now four: Bitcoin, Bitcoin Cash, Bitcoin Gold and Bitcoin Private</a:t>
            </a:r>
            <a:endParaRPr/>
          </a:p>
          <a:p>
            <a:pPr marL="914400" marR="0" lvl="1" indent="-317500" algn="l" rtl="0">
              <a:lnSpc>
                <a:spcPct val="115000"/>
              </a:lnSpc>
              <a:spcBef>
                <a:spcPts val="0"/>
              </a:spcBef>
              <a:spcAft>
                <a:spcPts val="0"/>
              </a:spcAft>
              <a:buSzPts val="1400"/>
              <a:buChar char="○"/>
            </a:pPr>
            <a:r>
              <a:rPr lang="en"/>
              <a:t>Ethereum chain is now two: Ethereum and Ethereum Classic</a:t>
            </a:r>
            <a:endParaRPr/>
          </a:p>
          <a:p>
            <a:pPr marL="457200" marR="0" lvl="0" indent="-342900" algn="l" rtl="0">
              <a:lnSpc>
                <a:spcPct val="115000"/>
              </a:lnSpc>
              <a:spcBef>
                <a:spcPts val="0"/>
              </a:spcBef>
              <a:spcAft>
                <a:spcPts val="0"/>
              </a:spcAft>
              <a:buClr>
                <a:srgbClr val="1186C3"/>
              </a:buClr>
              <a:buSzPts val="1800"/>
              <a:buFont typeface="Arial"/>
              <a:buChar char="●"/>
            </a:pPr>
            <a:r>
              <a:rPr lang="en"/>
              <a:t>Failed pilots</a:t>
            </a:r>
            <a:endParaRPr/>
          </a:p>
          <a:p>
            <a:pPr marL="914400" marR="0" lvl="1" indent="-317500" algn="l" rtl="0">
              <a:lnSpc>
                <a:spcPct val="115000"/>
              </a:lnSpc>
              <a:spcBef>
                <a:spcPts val="0"/>
              </a:spcBef>
              <a:spcAft>
                <a:spcPts val="0"/>
              </a:spcAft>
              <a:buSzPts val="1400"/>
              <a:buChar char="○"/>
            </a:pPr>
            <a:r>
              <a:rPr lang="en"/>
              <a:t>Depository Trust &amp; Clearing Corporation (DTCC)</a:t>
            </a:r>
            <a:endParaRPr/>
          </a:p>
          <a:p>
            <a:pPr marL="914400" marR="0" lvl="1" indent="-317500" algn="l" rtl="0">
              <a:lnSpc>
                <a:spcPct val="115000"/>
              </a:lnSpc>
              <a:spcBef>
                <a:spcPts val="0"/>
              </a:spcBef>
              <a:spcAft>
                <a:spcPts val="0"/>
              </a:spcAft>
              <a:buSzPts val="1400"/>
              <a:buChar char="○"/>
            </a:pPr>
            <a:r>
              <a:rPr lang="en"/>
              <a:t>SIX Securities Services</a:t>
            </a:r>
            <a:endParaRPr/>
          </a:p>
          <a:p>
            <a:pPr marL="457200" marR="0" lvl="0" indent="-342900" algn="l" rtl="0">
              <a:lnSpc>
                <a:spcPct val="115000"/>
              </a:lnSpc>
              <a:spcBef>
                <a:spcPts val="0"/>
              </a:spcBef>
              <a:spcAft>
                <a:spcPts val="0"/>
              </a:spcAft>
              <a:buClr>
                <a:srgbClr val="1186C3"/>
              </a:buClr>
              <a:buSzPts val="1800"/>
              <a:buFont typeface="Arial"/>
              <a:buChar char="●"/>
            </a:pPr>
            <a:r>
              <a:rPr lang="en"/>
              <a:t>Strong barriers to entry - path dependency</a:t>
            </a:r>
            <a:endParaRPr/>
          </a:p>
          <a:p>
            <a:pPr marL="457200" marR="0" lvl="0" indent="-342900" algn="l" rtl="0">
              <a:lnSpc>
                <a:spcPct val="115000"/>
              </a:lnSpc>
              <a:spcBef>
                <a:spcPts val="0"/>
              </a:spcBef>
              <a:spcAft>
                <a:spcPts val="0"/>
              </a:spcAft>
              <a:buClr>
                <a:srgbClr val="1186C3"/>
              </a:buClr>
              <a:buSzPts val="1800"/>
              <a:buFont typeface="Arial"/>
              <a:buChar char="●"/>
            </a:pPr>
            <a:r>
              <a:rPr lang="en"/>
              <a:t>Security of the exchanges, wallets and applications</a:t>
            </a:r>
            <a:endParaRPr/>
          </a:p>
          <a:p>
            <a:pPr marL="914400" marR="0" lvl="1" indent="-317500" algn="l" rtl="0">
              <a:lnSpc>
                <a:spcPct val="115000"/>
              </a:lnSpc>
              <a:spcBef>
                <a:spcPts val="0"/>
              </a:spcBef>
              <a:spcAft>
                <a:spcPts val="0"/>
              </a:spcAft>
              <a:buSzPts val="1400"/>
              <a:buChar char="○"/>
            </a:pPr>
            <a:r>
              <a:rPr lang="en"/>
              <a:t>Mt. Gox Bitcoin Exchange hack - $473 million worth of Bitcoin stolen</a:t>
            </a:r>
            <a:endParaRPr/>
          </a:p>
          <a:p>
            <a:pPr marL="914400" marR="0" lvl="1" indent="-317500" algn="l" rtl="0">
              <a:lnSpc>
                <a:spcPct val="115000"/>
              </a:lnSpc>
              <a:spcBef>
                <a:spcPts val="0"/>
              </a:spcBef>
              <a:spcAft>
                <a:spcPts val="0"/>
              </a:spcAft>
              <a:buSzPts val="1400"/>
              <a:buChar char="○"/>
            </a:pPr>
            <a:r>
              <a:rPr lang="en"/>
              <a:t>DAO hack - $150 million stolen, then restored with hard fork of Ethereum</a:t>
            </a:r>
            <a:endParaRPr/>
          </a:p>
          <a:p>
            <a:pPr marL="914400" marR="0" lvl="1" indent="-317500" algn="l" rtl="0">
              <a:lnSpc>
                <a:spcPct val="115000"/>
              </a:lnSpc>
              <a:spcBef>
                <a:spcPts val="0"/>
              </a:spcBef>
              <a:spcAft>
                <a:spcPts val="0"/>
              </a:spcAft>
              <a:buSzPts val="1400"/>
              <a:buChar char="○"/>
            </a:pPr>
            <a:r>
              <a:rPr lang="en"/>
              <a:t>Parity wallet lock - $280 million locked on Ethereum blockchain</a:t>
            </a:r>
            <a:endParaRPr/>
          </a:p>
          <a:p>
            <a:pPr marL="457200" lvl="0" indent="-342900" rtl="0">
              <a:lnSpc>
                <a:spcPct val="115000"/>
              </a:lnSpc>
              <a:spcBef>
                <a:spcPts val="0"/>
              </a:spcBef>
              <a:spcAft>
                <a:spcPts val="0"/>
              </a:spcAft>
              <a:buClr>
                <a:srgbClr val="1186C3"/>
              </a:buClr>
              <a:buSzPts val="1800"/>
              <a:buFont typeface="Arial"/>
              <a:buChar char="●"/>
            </a:pPr>
            <a:r>
              <a:rPr lang="en"/>
              <a:t>Scalability and cost issues</a:t>
            </a:r>
            <a:endParaRPr/>
          </a:p>
        </p:txBody>
      </p:sp>
      <p:pic>
        <p:nvPicPr>
          <p:cNvPr id="502" name="Shape 502"/>
          <p:cNvPicPr preferRelativeResize="0"/>
          <p:nvPr/>
        </p:nvPicPr>
        <p:blipFill>
          <a:blip r:embed="rId3">
            <a:alphaModFix/>
          </a:blip>
          <a:stretch>
            <a:fillRect/>
          </a:stretch>
        </p:blipFill>
        <p:spPr>
          <a:xfrm>
            <a:off x="857125" y="3000775"/>
            <a:ext cx="1438688" cy="673201"/>
          </a:xfrm>
          <a:prstGeom prst="rect">
            <a:avLst/>
          </a:prstGeom>
          <a:noFill/>
          <a:ln w="9525" cap="flat" cmpd="sng">
            <a:solidFill>
              <a:schemeClr val="dk2"/>
            </a:solidFill>
            <a:prstDash val="solid"/>
            <a:round/>
            <a:headEnd type="none" w="sm" len="sm"/>
            <a:tailEnd type="none" w="sm" len="sm"/>
          </a:ln>
        </p:spPr>
      </p:pic>
      <p:pic>
        <p:nvPicPr>
          <p:cNvPr id="503" name="Shape 503"/>
          <p:cNvPicPr preferRelativeResize="0"/>
          <p:nvPr/>
        </p:nvPicPr>
        <p:blipFill>
          <a:blip r:embed="rId4">
            <a:alphaModFix/>
          </a:blip>
          <a:stretch>
            <a:fillRect/>
          </a:stretch>
        </p:blipFill>
        <p:spPr>
          <a:xfrm>
            <a:off x="2295813" y="4074900"/>
            <a:ext cx="5517525" cy="966075"/>
          </a:xfrm>
          <a:prstGeom prst="rect">
            <a:avLst/>
          </a:prstGeom>
          <a:noFill/>
          <a:ln w="9525" cap="flat" cmpd="sng">
            <a:solidFill>
              <a:schemeClr val="dk2"/>
            </a:solidFill>
            <a:prstDash val="solid"/>
            <a:round/>
            <a:headEnd type="none" w="sm" len="sm"/>
            <a:tailEnd type="none" w="sm" len="sm"/>
          </a:ln>
        </p:spPr>
      </p:pic>
      <p:pic>
        <p:nvPicPr>
          <p:cNvPr id="504" name="Shape 504"/>
          <p:cNvPicPr preferRelativeResize="0"/>
          <p:nvPr/>
        </p:nvPicPr>
        <p:blipFill>
          <a:blip r:embed="rId5">
            <a:alphaModFix/>
          </a:blip>
          <a:stretch>
            <a:fillRect/>
          </a:stretch>
        </p:blipFill>
        <p:spPr>
          <a:xfrm>
            <a:off x="7113725" y="1596625"/>
            <a:ext cx="1824811" cy="966075"/>
          </a:xfrm>
          <a:prstGeom prst="rect">
            <a:avLst/>
          </a:prstGeom>
          <a:noFill/>
          <a:ln w="9525" cap="flat" cmpd="sng">
            <a:solidFill>
              <a:schemeClr val="dk2"/>
            </a:solidFill>
            <a:prstDash val="solid"/>
            <a:round/>
            <a:headEnd type="none" w="sm" len="sm"/>
            <a:tailEnd type="none" w="sm" len="sm"/>
          </a:ln>
        </p:spPr>
      </p:pic>
      <p:pic>
        <p:nvPicPr>
          <p:cNvPr id="505" name="Shape 505"/>
          <p:cNvPicPr preferRelativeResize="0"/>
          <p:nvPr/>
        </p:nvPicPr>
        <p:blipFill>
          <a:blip r:embed="rId6">
            <a:alphaModFix/>
          </a:blip>
          <a:stretch>
            <a:fillRect/>
          </a:stretch>
        </p:blipFill>
        <p:spPr>
          <a:xfrm>
            <a:off x="7573675" y="95566"/>
            <a:ext cx="904900" cy="751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1963975" y="209525"/>
            <a:ext cx="60813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2700" b="1" i="0" u="sng" strike="noStrike" cap="none">
                <a:solidFill>
                  <a:schemeClr val="dk1"/>
                </a:solidFill>
              </a:rPr>
              <a:t>Key Themes </a:t>
            </a:r>
            <a:r>
              <a:rPr lang="en" sz="2700" b="1" u="sng"/>
              <a:t>&amp; Challenges</a:t>
            </a:r>
            <a:endParaRPr sz="2700" b="1" i="0" u="sng" strike="noStrike" cap="none">
              <a:solidFill>
                <a:schemeClr val="dk1"/>
              </a:solidFill>
            </a:endParaRPr>
          </a:p>
        </p:txBody>
      </p:sp>
      <p:sp>
        <p:nvSpPr>
          <p:cNvPr id="511" name="Shape 511"/>
          <p:cNvSpPr txBox="1">
            <a:spLocks noGrp="1"/>
          </p:cNvSpPr>
          <p:nvPr>
            <p:ph type="body" idx="1"/>
          </p:nvPr>
        </p:nvSpPr>
        <p:spPr>
          <a:xfrm>
            <a:off x="963475" y="915200"/>
            <a:ext cx="8082300" cy="3869100"/>
          </a:xfrm>
          <a:prstGeom prst="rect">
            <a:avLst/>
          </a:prstGeom>
          <a:noFill/>
          <a:ln>
            <a:noFill/>
          </a:ln>
        </p:spPr>
        <p:txBody>
          <a:bodyPr spcFirstLastPara="1" wrap="square" lIns="91425" tIns="91425" rIns="91425" bIns="91425" anchor="t" anchorCtr="0">
            <a:noAutofit/>
          </a:bodyPr>
          <a:lstStyle/>
          <a:p>
            <a:pPr marL="457200" marR="0" lvl="0" indent="-342900" algn="l" rtl="0">
              <a:spcBef>
                <a:spcPts val="0"/>
              </a:spcBef>
              <a:spcAft>
                <a:spcPts val="0"/>
              </a:spcAft>
              <a:buClr>
                <a:srgbClr val="1186C3"/>
              </a:buClr>
              <a:buSzPts val="1800"/>
              <a:buFont typeface="Arial"/>
              <a:buChar char="●"/>
            </a:pPr>
            <a:r>
              <a:rPr lang="en" sz="2400" b="0" i="0" u="none" strike="noStrike" cap="none">
                <a:solidFill>
                  <a:schemeClr val="dk1"/>
                </a:solidFill>
                <a:latin typeface="Corbel"/>
                <a:ea typeface="Corbel"/>
                <a:cs typeface="Corbel"/>
                <a:sym typeface="Corbel"/>
              </a:rPr>
              <a:t>Blockchain &amp; DLT technology can increase efficiency and trust between users </a:t>
            </a:r>
            <a:r>
              <a:rPr lang="en" sz="2400"/>
              <a:t>and potentially </a:t>
            </a:r>
            <a:r>
              <a:rPr lang="en" sz="2400" b="0" i="0" u="none" strike="noStrike" cap="none">
                <a:solidFill>
                  <a:schemeClr val="dk1"/>
                </a:solidFill>
                <a:latin typeface="Corbel"/>
                <a:ea typeface="Corbel"/>
                <a:cs typeface="Corbel"/>
                <a:sym typeface="Corbel"/>
              </a:rPr>
              <a:t>cut transaction costs</a:t>
            </a:r>
            <a:endParaRPr sz="2400"/>
          </a:p>
          <a:p>
            <a:pPr marL="457200" lvl="0" indent="-342900" rtl="0">
              <a:lnSpc>
                <a:spcPct val="115000"/>
              </a:lnSpc>
              <a:spcBef>
                <a:spcPts val="1000"/>
              </a:spcBef>
              <a:spcAft>
                <a:spcPts val="0"/>
              </a:spcAft>
              <a:buClr>
                <a:srgbClr val="1186C3"/>
              </a:buClr>
              <a:buSzPts val="1800"/>
              <a:buFont typeface="Arial"/>
              <a:buChar char="●"/>
            </a:pPr>
            <a:r>
              <a:rPr lang="en" sz="2400" b="1"/>
              <a:t>Trade Finance</a:t>
            </a:r>
            <a:r>
              <a:rPr lang="en" sz="2400"/>
              <a:t>: point of origin transparency and facilitate greater trust in supply chains allowing better financing</a:t>
            </a:r>
            <a:endParaRPr sz="2400"/>
          </a:p>
          <a:p>
            <a:pPr marL="457200" lvl="0" indent="-342900" rtl="0">
              <a:lnSpc>
                <a:spcPct val="115000"/>
              </a:lnSpc>
              <a:spcBef>
                <a:spcPts val="1000"/>
              </a:spcBef>
              <a:spcAft>
                <a:spcPts val="0"/>
              </a:spcAft>
              <a:buClr>
                <a:srgbClr val="1186C3"/>
              </a:buClr>
              <a:buSzPts val="1800"/>
              <a:buFont typeface="Arial"/>
              <a:buChar char="●"/>
            </a:pPr>
            <a:r>
              <a:rPr lang="en" sz="2400" b="1"/>
              <a:t>Energy</a:t>
            </a:r>
            <a:r>
              <a:rPr lang="en" sz="2400"/>
              <a:t>: balancing supply and demand more efficiently, permissionless and distributed management of assets</a:t>
            </a:r>
            <a:endParaRPr sz="2400"/>
          </a:p>
          <a:p>
            <a:pPr marL="457200" lvl="0" indent="-342900" rtl="0">
              <a:lnSpc>
                <a:spcPct val="115000"/>
              </a:lnSpc>
              <a:spcBef>
                <a:spcPts val="1000"/>
              </a:spcBef>
              <a:spcAft>
                <a:spcPts val="0"/>
              </a:spcAft>
              <a:buClr>
                <a:srgbClr val="1186C3"/>
              </a:buClr>
              <a:buSzPts val="1800"/>
              <a:buFont typeface="Arial"/>
              <a:buChar char="●"/>
            </a:pPr>
            <a:r>
              <a:rPr lang="en" sz="2400" b="1"/>
              <a:t>Smart Mobility</a:t>
            </a:r>
            <a:r>
              <a:rPr lang="en" sz="2400"/>
              <a:t>: safer, cleaner, &amp; convenient ways of traveling: Mobility as a Service</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970200" y="1933475"/>
            <a:ext cx="80667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u="sng"/>
              <a:t>Questions?</a:t>
            </a:r>
            <a:endParaRPr b="1" u="sng"/>
          </a:p>
        </p:txBody>
      </p:sp>
      <p:pic>
        <p:nvPicPr>
          <p:cNvPr id="517" name="Shape 517"/>
          <p:cNvPicPr preferRelativeResize="0"/>
          <p:nvPr/>
        </p:nvPicPr>
        <p:blipFill>
          <a:blip r:embed="rId3">
            <a:alphaModFix/>
          </a:blip>
          <a:stretch>
            <a:fillRect/>
          </a:stretch>
        </p:blipFill>
        <p:spPr>
          <a:xfrm>
            <a:off x="2433550" y="1288875"/>
            <a:ext cx="840779" cy="644600"/>
          </a:xfrm>
          <a:prstGeom prst="rect">
            <a:avLst/>
          </a:prstGeom>
          <a:noFill/>
          <a:ln>
            <a:noFill/>
          </a:ln>
        </p:spPr>
      </p:pic>
      <p:pic>
        <p:nvPicPr>
          <p:cNvPr id="518" name="Shape 518"/>
          <p:cNvPicPr preferRelativeResize="0"/>
          <p:nvPr/>
        </p:nvPicPr>
        <p:blipFill>
          <a:blip r:embed="rId3">
            <a:alphaModFix/>
          </a:blip>
          <a:stretch>
            <a:fillRect/>
          </a:stretch>
        </p:blipFill>
        <p:spPr>
          <a:xfrm>
            <a:off x="7989075" y="2183675"/>
            <a:ext cx="840779" cy="644600"/>
          </a:xfrm>
          <a:prstGeom prst="rect">
            <a:avLst/>
          </a:prstGeom>
          <a:noFill/>
          <a:ln>
            <a:noFill/>
          </a:ln>
        </p:spPr>
      </p:pic>
      <p:pic>
        <p:nvPicPr>
          <p:cNvPr id="519" name="Shape 519"/>
          <p:cNvPicPr preferRelativeResize="0"/>
          <p:nvPr/>
        </p:nvPicPr>
        <p:blipFill>
          <a:blip r:embed="rId3">
            <a:alphaModFix/>
          </a:blip>
          <a:stretch>
            <a:fillRect/>
          </a:stretch>
        </p:blipFill>
        <p:spPr>
          <a:xfrm>
            <a:off x="5682825" y="3083975"/>
            <a:ext cx="1009700" cy="77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a:blip r:embed="rId3">
            <a:alphaModFix/>
          </a:blip>
          <a:stretch>
            <a:fillRect/>
          </a:stretch>
        </p:blipFill>
        <p:spPr>
          <a:xfrm>
            <a:off x="1546200" y="634887"/>
            <a:ext cx="1400474" cy="933425"/>
          </a:xfrm>
          <a:prstGeom prst="rect">
            <a:avLst/>
          </a:prstGeom>
          <a:noFill/>
          <a:ln w="9525" cap="flat" cmpd="sng">
            <a:solidFill>
              <a:srgbClr val="000000"/>
            </a:solidFill>
            <a:prstDash val="solid"/>
            <a:round/>
            <a:headEnd type="none" w="sm" len="sm"/>
            <a:tailEnd type="none" w="sm" len="sm"/>
          </a:ln>
        </p:spPr>
      </p:pic>
      <p:sp>
        <p:nvSpPr>
          <p:cNvPr id="301" name="Shape 301"/>
          <p:cNvSpPr txBox="1"/>
          <p:nvPr/>
        </p:nvSpPr>
        <p:spPr>
          <a:xfrm>
            <a:off x="2946675" y="701000"/>
            <a:ext cx="4124100" cy="867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b="1"/>
              <a:t>Gonzalo Fernandez Dionis, CFA</a:t>
            </a:r>
            <a:endParaRPr sz="800" b="1"/>
          </a:p>
          <a:p>
            <a:pPr marL="457200" lvl="0" indent="-279400" rtl="0">
              <a:spcBef>
                <a:spcPts val="0"/>
              </a:spcBef>
              <a:spcAft>
                <a:spcPts val="0"/>
              </a:spcAft>
              <a:buSzPts val="800"/>
              <a:buChar char="●"/>
            </a:pPr>
            <a:r>
              <a:rPr lang="en" sz="800"/>
              <a:t>Studied Law and Economics in Spain, Singapore and France. </a:t>
            </a:r>
            <a:endParaRPr sz="800"/>
          </a:p>
          <a:p>
            <a:pPr marL="457200" lvl="0" indent="-279400" rtl="0">
              <a:spcBef>
                <a:spcPts val="0"/>
              </a:spcBef>
              <a:spcAft>
                <a:spcPts val="0"/>
              </a:spcAft>
              <a:buSzPts val="800"/>
              <a:buChar char="●"/>
            </a:pPr>
            <a:r>
              <a:rPr lang="en" sz="800"/>
              <a:t>Financial analyst in the Telecom, Media and Technology space in London</a:t>
            </a:r>
            <a:endParaRPr sz="800"/>
          </a:p>
          <a:p>
            <a:pPr marL="457200" lvl="0" indent="-279400">
              <a:spcBef>
                <a:spcPts val="0"/>
              </a:spcBef>
              <a:spcAft>
                <a:spcPts val="0"/>
              </a:spcAft>
              <a:buSzPts val="800"/>
              <a:buChar char="●"/>
            </a:pPr>
            <a:r>
              <a:rPr lang="en" sz="800"/>
              <a:t>Master Candidate specializing in Economic and Monetary Policy.</a:t>
            </a:r>
            <a:endParaRPr sz="800"/>
          </a:p>
        </p:txBody>
      </p:sp>
      <p:sp>
        <p:nvSpPr>
          <p:cNvPr id="302" name="Shape 302"/>
          <p:cNvSpPr txBox="1"/>
          <p:nvPr/>
        </p:nvSpPr>
        <p:spPr>
          <a:xfrm>
            <a:off x="2390625" y="123125"/>
            <a:ext cx="52362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TPG Capstone Team</a:t>
            </a:r>
            <a:endParaRPr sz="1600" b="1"/>
          </a:p>
        </p:txBody>
      </p:sp>
      <p:pic>
        <p:nvPicPr>
          <p:cNvPr id="303" name="Shape 303"/>
          <p:cNvPicPr preferRelativeResize="0"/>
          <p:nvPr/>
        </p:nvPicPr>
        <p:blipFill rotWithShape="1">
          <a:blip r:embed="rId4">
            <a:alphaModFix/>
          </a:blip>
          <a:srcRect l="15925" t="9991" r="15313"/>
          <a:stretch/>
        </p:blipFill>
        <p:spPr>
          <a:xfrm>
            <a:off x="7824200" y="1357103"/>
            <a:ext cx="816985" cy="933399"/>
          </a:xfrm>
          <a:prstGeom prst="rect">
            <a:avLst/>
          </a:prstGeom>
          <a:noFill/>
          <a:ln w="9525" cap="flat" cmpd="sng">
            <a:solidFill>
              <a:srgbClr val="000000"/>
            </a:solidFill>
            <a:prstDash val="solid"/>
            <a:round/>
            <a:headEnd type="none" w="sm" len="sm"/>
            <a:tailEnd type="none" w="sm" len="sm"/>
          </a:ln>
        </p:spPr>
      </p:pic>
      <p:sp>
        <p:nvSpPr>
          <p:cNvPr id="304" name="Shape 304"/>
          <p:cNvSpPr txBox="1"/>
          <p:nvPr/>
        </p:nvSpPr>
        <p:spPr>
          <a:xfrm>
            <a:off x="4536275" y="1420700"/>
            <a:ext cx="3174900" cy="975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t>John D. Licciardello</a:t>
            </a:r>
            <a:endParaRPr sz="800" b="1"/>
          </a:p>
          <a:p>
            <a:pPr marL="457200" lvl="0" indent="-279400" rtl="0">
              <a:spcBef>
                <a:spcPts val="0"/>
              </a:spcBef>
              <a:spcAft>
                <a:spcPts val="0"/>
              </a:spcAft>
              <a:buSzPts val="800"/>
              <a:buChar char="●"/>
            </a:pPr>
            <a:r>
              <a:rPr lang="en" sz="800"/>
              <a:t>Worked in IT and Finance for fintech startup in Mexico</a:t>
            </a:r>
            <a:endParaRPr sz="800"/>
          </a:p>
          <a:p>
            <a:pPr marL="457200" lvl="0" indent="-279400" rtl="0">
              <a:spcBef>
                <a:spcPts val="0"/>
              </a:spcBef>
              <a:spcAft>
                <a:spcPts val="0"/>
              </a:spcAft>
              <a:buSzPts val="800"/>
              <a:buChar char="●"/>
            </a:pPr>
            <a:r>
              <a:rPr lang="en" sz="800"/>
              <a:t>MIA concentrating in International Finance</a:t>
            </a:r>
            <a:endParaRPr sz="800"/>
          </a:p>
          <a:p>
            <a:pPr marL="457200" lvl="0" indent="-279400" rtl="0">
              <a:spcBef>
                <a:spcPts val="0"/>
              </a:spcBef>
              <a:spcAft>
                <a:spcPts val="0"/>
              </a:spcAft>
              <a:buSzPts val="800"/>
              <a:buChar char="●"/>
            </a:pPr>
            <a:r>
              <a:rPr lang="en" sz="800">
                <a:solidFill>
                  <a:schemeClr val="dk1"/>
                </a:solidFill>
              </a:rPr>
              <a:t>Undergraduate degrees in Engineering and Economics</a:t>
            </a:r>
            <a:endParaRPr sz="800">
              <a:solidFill>
                <a:schemeClr val="dk1"/>
              </a:solidFill>
            </a:endParaRPr>
          </a:p>
          <a:p>
            <a:pPr marL="457200" lvl="0" indent="-279400" rtl="0">
              <a:spcBef>
                <a:spcPts val="0"/>
              </a:spcBef>
              <a:spcAft>
                <a:spcPts val="0"/>
              </a:spcAft>
              <a:buSzPts val="800"/>
              <a:buChar char="●"/>
            </a:pPr>
            <a:r>
              <a:rPr lang="en" sz="800">
                <a:solidFill>
                  <a:schemeClr val="dk1"/>
                </a:solidFill>
              </a:rPr>
              <a:t>Currently Managing Director, Ecosystem Development Fund at the IOTA Foundation</a:t>
            </a:r>
            <a:r>
              <a:rPr lang="en" sz="800"/>
              <a:t> </a:t>
            </a:r>
            <a:endParaRPr sz="800"/>
          </a:p>
        </p:txBody>
      </p:sp>
      <p:pic>
        <p:nvPicPr>
          <p:cNvPr id="305" name="Shape 305"/>
          <p:cNvPicPr preferRelativeResize="0"/>
          <p:nvPr/>
        </p:nvPicPr>
        <p:blipFill>
          <a:blip r:embed="rId5">
            <a:alphaModFix/>
          </a:blip>
          <a:stretch>
            <a:fillRect/>
          </a:stretch>
        </p:blipFill>
        <p:spPr>
          <a:xfrm>
            <a:off x="7186960" y="0"/>
            <a:ext cx="1244151" cy="1114600"/>
          </a:xfrm>
          <a:prstGeom prst="rect">
            <a:avLst/>
          </a:prstGeom>
          <a:noFill/>
          <a:ln>
            <a:noFill/>
          </a:ln>
        </p:spPr>
      </p:pic>
      <p:pic>
        <p:nvPicPr>
          <p:cNvPr id="306" name="Shape 306"/>
          <p:cNvPicPr preferRelativeResize="0"/>
          <p:nvPr/>
        </p:nvPicPr>
        <p:blipFill rotWithShape="1">
          <a:blip r:embed="rId6">
            <a:alphaModFix/>
          </a:blip>
          <a:srcRect l="39218" r="6"/>
          <a:stretch/>
        </p:blipFill>
        <p:spPr>
          <a:xfrm>
            <a:off x="2187002" y="2076938"/>
            <a:ext cx="1087047" cy="1006076"/>
          </a:xfrm>
          <a:prstGeom prst="rect">
            <a:avLst/>
          </a:prstGeom>
          <a:noFill/>
          <a:ln w="9525" cap="flat" cmpd="sng">
            <a:solidFill>
              <a:srgbClr val="000000"/>
            </a:solidFill>
            <a:prstDash val="solid"/>
            <a:round/>
            <a:headEnd type="none" w="sm" len="sm"/>
            <a:tailEnd type="none" w="sm" len="sm"/>
          </a:ln>
        </p:spPr>
      </p:pic>
      <p:sp>
        <p:nvSpPr>
          <p:cNvPr id="307" name="Shape 307"/>
          <p:cNvSpPr txBox="1"/>
          <p:nvPr/>
        </p:nvSpPr>
        <p:spPr>
          <a:xfrm>
            <a:off x="3174725" y="2308724"/>
            <a:ext cx="4124100" cy="774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b="1"/>
              <a:t>  Hanjin Hwang</a:t>
            </a:r>
            <a:endParaRPr sz="800" b="1"/>
          </a:p>
          <a:p>
            <a:pPr marL="457200" lvl="0" indent="-279400" rtl="0">
              <a:spcBef>
                <a:spcPts val="0"/>
              </a:spcBef>
              <a:spcAft>
                <a:spcPts val="0"/>
              </a:spcAft>
              <a:buSzPts val="800"/>
              <a:buChar char="●"/>
            </a:pPr>
            <a:r>
              <a:rPr lang="en" sz="800"/>
              <a:t>Studied Applied Statistics in South Korea and worked in Ministry of Science and Technology for the Korean government</a:t>
            </a:r>
            <a:endParaRPr sz="800"/>
          </a:p>
          <a:p>
            <a:pPr marL="457200" lvl="0" indent="-279400" rtl="0">
              <a:spcBef>
                <a:spcPts val="0"/>
              </a:spcBef>
              <a:spcAft>
                <a:spcPts val="0"/>
              </a:spcAft>
              <a:buSzPts val="800"/>
              <a:buChar char="●"/>
            </a:pPr>
            <a:r>
              <a:rPr lang="en" sz="800"/>
              <a:t>MPA specializing in international finance and economic policy</a:t>
            </a:r>
            <a:endParaRPr sz="800"/>
          </a:p>
        </p:txBody>
      </p:sp>
      <p:pic>
        <p:nvPicPr>
          <p:cNvPr id="308" name="Shape 308"/>
          <p:cNvPicPr preferRelativeResize="0"/>
          <p:nvPr/>
        </p:nvPicPr>
        <p:blipFill>
          <a:blip r:embed="rId7">
            <a:alphaModFix/>
          </a:blip>
          <a:stretch>
            <a:fillRect/>
          </a:stretch>
        </p:blipFill>
        <p:spPr>
          <a:xfrm>
            <a:off x="8029425" y="2999837"/>
            <a:ext cx="933400" cy="933400"/>
          </a:xfrm>
          <a:prstGeom prst="rect">
            <a:avLst/>
          </a:prstGeom>
          <a:noFill/>
          <a:ln w="9525" cap="flat" cmpd="sng">
            <a:solidFill>
              <a:srgbClr val="000000"/>
            </a:solidFill>
            <a:prstDash val="solid"/>
            <a:round/>
            <a:headEnd type="none" w="sm" len="sm"/>
            <a:tailEnd type="none" w="sm" len="sm"/>
          </a:ln>
        </p:spPr>
      </p:pic>
      <p:sp>
        <p:nvSpPr>
          <p:cNvPr id="309" name="Shape 309"/>
          <p:cNvSpPr txBox="1"/>
          <p:nvPr/>
        </p:nvSpPr>
        <p:spPr>
          <a:xfrm>
            <a:off x="4854525" y="2978850"/>
            <a:ext cx="3174900" cy="975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t>Arya Harsono</a:t>
            </a:r>
            <a:r>
              <a:rPr lang="en" sz="800" b="1">
                <a:solidFill>
                  <a:srgbClr val="EFEFEF"/>
                </a:solidFill>
              </a:rPr>
              <a:t>   </a:t>
            </a:r>
            <a:endParaRPr sz="800" b="1">
              <a:solidFill>
                <a:srgbClr val="006BB7"/>
              </a:solidFill>
            </a:endParaRPr>
          </a:p>
          <a:p>
            <a:pPr marL="457200" lvl="0" indent="-279400" rtl="0">
              <a:spcBef>
                <a:spcPts val="0"/>
              </a:spcBef>
              <a:spcAft>
                <a:spcPts val="0"/>
              </a:spcAft>
              <a:buSzPts val="800"/>
              <a:buChar char="●"/>
            </a:pPr>
            <a:r>
              <a:rPr lang="en" sz="800"/>
              <a:t>MIA concentrating on Enviro Policy and Tech, Media, </a:t>
            </a:r>
            <a:endParaRPr sz="800"/>
          </a:p>
          <a:p>
            <a:pPr marL="0" lvl="0" indent="457200" rtl="0">
              <a:spcBef>
                <a:spcPts val="0"/>
              </a:spcBef>
              <a:spcAft>
                <a:spcPts val="0"/>
              </a:spcAft>
              <a:buNone/>
            </a:pPr>
            <a:r>
              <a:rPr lang="en" sz="800"/>
              <a:t>Communications</a:t>
            </a:r>
            <a:endParaRPr sz="800"/>
          </a:p>
          <a:p>
            <a:pPr marL="457200" lvl="0" indent="-279400" rtl="0">
              <a:spcBef>
                <a:spcPts val="0"/>
              </a:spcBef>
              <a:spcAft>
                <a:spcPts val="0"/>
              </a:spcAft>
              <a:buSzPts val="800"/>
              <a:buChar char="●"/>
            </a:pPr>
            <a:r>
              <a:rPr lang="en" sz="800"/>
              <a:t>Prior work in LA film industry and sustainable investment firms NatureVest, CCSI</a:t>
            </a:r>
            <a:br>
              <a:rPr lang="en" sz="800"/>
            </a:br>
            <a:r>
              <a:rPr lang="en" sz="800">
                <a:solidFill>
                  <a:schemeClr val="dk1"/>
                </a:solidFill>
              </a:rPr>
              <a:t> </a:t>
            </a:r>
            <a:r>
              <a:rPr lang="en" sz="800"/>
              <a:t> </a:t>
            </a:r>
            <a:endParaRPr sz="800"/>
          </a:p>
        </p:txBody>
      </p:sp>
      <p:pic>
        <p:nvPicPr>
          <p:cNvPr id="310" name="Shape 310"/>
          <p:cNvPicPr preferRelativeResize="0"/>
          <p:nvPr/>
        </p:nvPicPr>
        <p:blipFill>
          <a:blip r:embed="rId8">
            <a:alphaModFix/>
          </a:blip>
          <a:stretch>
            <a:fillRect/>
          </a:stretch>
        </p:blipFill>
        <p:spPr>
          <a:xfrm>
            <a:off x="3877925" y="3823413"/>
            <a:ext cx="1060375" cy="1060375"/>
          </a:xfrm>
          <a:prstGeom prst="rect">
            <a:avLst/>
          </a:prstGeom>
          <a:noFill/>
          <a:ln w="9525" cap="flat" cmpd="sng">
            <a:solidFill>
              <a:srgbClr val="000000"/>
            </a:solidFill>
            <a:prstDash val="solid"/>
            <a:round/>
            <a:headEnd type="none" w="sm" len="sm"/>
            <a:tailEnd type="none" w="sm" len="sm"/>
          </a:ln>
        </p:spPr>
      </p:pic>
      <p:sp>
        <p:nvSpPr>
          <p:cNvPr id="311" name="Shape 311"/>
          <p:cNvSpPr txBox="1"/>
          <p:nvPr/>
        </p:nvSpPr>
        <p:spPr>
          <a:xfrm>
            <a:off x="5019900" y="3966474"/>
            <a:ext cx="4124100" cy="774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b="1"/>
              <a:t>Minjun Chen</a:t>
            </a:r>
            <a:endParaRPr sz="800" b="1"/>
          </a:p>
          <a:p>
            <a:pPr marL="457200" lvl="0" indent="-279400">
              <a:spcBef>
                <a:spcPts val="0"/>
              </a:spcBef>
              <a:spcAft>
                <a:spcPts val="0"/>
              </a:spcAft>
              <a:buSzPts val="800"/>
              <a:buChar char="●"/>
            </a:pPr>
            <a:r>
              <a:rPr lang="en" sz="800"/>
              <a:t>MIA/MBA 2019</a:t>
            </a:r>
            <a:endParaRPr sz="800"/>
          </a:p>
          <a:p>
            <a:pPr marL="457200" lvl="0" indent="-279400">
              <a:spcBef>
                <a:spcPts val="0"/>
              </a:spcBef>
              <a:spcAft>
                <a:spcPts val="0"/>
              </a:spcAft>
              <a:buSzPts val="800"/>
              <a:buChar char="●"/>
            </a:pPr>
            <a:r>
              <a:rPr lang="en" sz="800"/>
              <a:t>interned in Transaction Banking at Standard Chartered Bank</a:t>
            </a:r>
            <a:endParaRPr sz="800"/>
          </a:p>
          <a:p>
            <a:pPr marL="457200" lvl="0" indent="-279400">
              <a:spcBef>
                <a:spcPts val="0"/>
              </a:spcBef>
              <a:spcAft>
                <a:spcPts val="0"/>
              </a:spcAft>
              <a:buSzPts val="800"/>
              <a:buChar char="●"/>
            </a:pPr>
            <a:r>
              <a:rPr lang="en" sz="800"/>
              <a:t>worked in non-profit, media, and R&amp;D and innovation consulting</a:t>
            </a:r>
            <a:endParaRPr sz="800"/>
          </a:p>
          <a:p>
            <a:pPr marL="0" lvl="0" indent="0">
              <a:spcBef>
                <a:spcPts val="0"/>
              </a:spcBef>
              <a:spcAft>
                <a:spcPts val="0"/>
              </a:spcAft>
              <a:buNone/>
            </a:pPr>
            <a:endParaRPr sz="800"/>
          </a:p>
          <a:p>
            <a:pPr marL="0" lvl="0" indent="0" rtl="0">
              <a:spcBef>
                <a:spcPts val="0"/>
              </a:spcBef>
              <a:spcAft>
                <a:spcPts val="0"/>
              </a:spcAft>
              <a:buNone/>
            </a:pP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623406" y="161468"/>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000" b="1" i="0" u="sng" strike="noStrike" cap="none">
                <a:solidFill>
                  <a:schemeClr val="dk1"/>
                </a:solidFill>
              </a:rPr>
              <a:t>What is Blockchain and Distributed Ledger Technology?</a:t>
            </a:r>
            <a:endParaRPr sz="3000" b="1" i="0" u="sng" strike="noStrike" cap="none">
              <a:solidFill>
                <a:schemeClr val="dk1"/>
              </a:solidFill>
            </a:endParaRPr>
          </a:p>
        </p:txBody>
      </p:sp>
      <p:sp>
        <p:nvSpPr>
          <p:cNvPr id="317" name="Shape 317"/>
          <p:cNvSpPr txBox="1"/>
          <p:nvPr/>
        </p:nvSpPr>
        <p:spPr>
          <a:xfrm>
            <a:off x="1441251" y="4207209"/>
            <a:ext cx="19905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chemeClr val="dk1"/>
                </a:solidFill>
                <a:latin typeface="Corbel"/>
                <a:ea typeface="Corbel"/>
                <a:cs typeface="Corbel"/>
                <a:sym typeface="Corbel"/>
              </a:rPr>
              <a:t>Banks and Retail Outlets</a:t>
            </a:r>
            <a:endParaRPr/>
          </a:p>
        </p:txBody>
      </p:sp>
      <p:sp>
        <p:nvSpPr>
          <p:cNvPr id="318" name="Shape 318"/>
          <p:cNvSpPr txBox="1"/>
          <p:nvPr/>
        </p:nvSpPr>
        <p:spPr>
          <a:xfrm>
            <a:off x="3964938" y="4207207"/>
            <a:ext cx="19866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chemeClr val="dk1"/>
                </a:solidFill>
                <a:latin typeface="Corbel"/>
                <a:ea typeface="Corbel"/>
                <a:cs typeface="Corbel"/>
                <a:sym typeface="Corbel"/>
              </a:rPr>
              <a:t>Google Cloud, AWS, etc.</a:t>
            </a:r>
            <a:endParaRPr/>
          </a:p>
        </p:txBody>
      </p:sp>
      <p:sp>
        <p:nvSpPr>
          <p:cNvPr id="319" name="Shape 319"/>
          <p:cNvSpPr txBox="1"/>
          <p:nvPr/>
        </p:nvSpPr>
        <p:spPr>
          <a:xfrm>
            <a:off x="6418784" y="4207207"/>
            <a:ext cx="24660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400">
                <a:solidFill>
                  <a:schemeClr val="dk1"/>
                </a:solidFill>
                <a:latin typeface="Corbel"/>
                <a:ea typeface="Corbel"/>
                <a:cs typeface="Corbel"/>
                <a:sym typeface="Corbel"/>
              </a:rPr>
              <a:t>Distributed Ledger Technology</a:t>
            </a:r>
            <a:r>
              <a:rPr lang="en">
                <a:solidFill>
                  <a:schemeClr val="dk1"/>
                </a:solidFill>
                <a:latin typeface="Corbel"/>
                <a:ea typeface="Corbel"/>
                <a:cs typeface="Corbel"/>
                <a:sym typeface="Corbel"/>
              </a:rPr>
              <a:t> &amp; </a:t>
            </a:r>
            <a:endParaRPr>
              <a:solidFill>
                <a:schemeClr val="dk1"/>
              </a:solidFill>
              <a:latin typeface="Corbel"/>
              <a:ea typeface="Corbel"/>
              <a:cs typeface="Corbel"/>
              <a:sym typeface="Corbel"/>
            </a:endParaRPr>
          </a:p>
          <a:p>
            <a:pPr marL="0" marR="0" lvl="0" indent="0" algn="ctr" rtl="0">
              <a:spcBef>
                <a:spcPts val="0"/>
              </a:spcBef>
              <a:spcAft>
                <a:spcPts val="0"/>
              </a:spcAft>
              <a:buNone/>
            </a:pPr>
            <a:r>
              <a:rPr lang="en">
                <a:solidFill>
                  <a:schemeClr val="dk1"/>
                </a:solidFill>
                <a:latin typeface="Corbel"/>
                <a:ea typeface="Corbel"/>
                <a:cs typeface="Corbel"/>
                <a:sym typeface="Corbel"/>
              </a:rPr>
              <a:t>The Internet</a:t>
            </a:r>
            <a:endParaRPr/>
          </a:p>
        </p:txBody>
      </p:sp>
      <p:pic>
        <p:nvPicPr>
          <p:cNvPr id="320" name="Shape 320"/>
          <p:cNvPicPr preferRelativeResize="0"/>
          <p:nvPr/>
        </p:nvPicPr>
        <p:blipFill>
          <a:blip r:embed="rId3">
            <a:alphaModFix/>
          </a:blip>
          <a:stretch>
            <a:fillRect/>
          </a:stretch>
        </p:blipFill>
        <p:spPr>
          <a:xfrm>
            <a:off x="1403298" y="1831750"/>
            <a:ext cx="7109847" cy="2127849"/>
          </a:xfrm>
          <a:prstGeom prst="rect">
            <a:avLst/>
          </a:prstGeom>
          <a:noFill/>
          <a:ln>
            <a:noFill/>
          </a:ln>
        </p:spPr>
      </p:pic>
      <p:sp>
        <p:nvSpPr>
          <p:cNvPr id="321" name="Shape 321"/>
          <p:cNvSpPr txBox="1"/>
          <p:nvPr/>
        </p:nvSpPr>
        <p:spPr>
          <a:xfrm>
            <a:off x="1403301" y="1363584"/>
            <a:ext cx="19905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chemeClr val="dk1"/>
                </a:solidFill>
                <a:latin typeface="Corbel"/>
                <a:ea typeface="Corbel"/>
                <a:cs typeface="Corbel"/>
                <a:sym typeface="Corbel"/>
              </a:rPr>
              <a:t>Centralized</a:t>
            </a:r>
            <a:endParaRPr b="1"/>
          </a:p>
        </p:txBody>
      </p:sp>
      <p:sp>
        <p:nvSpPr>
          <p:cNvPr id="322" name="Shape 322"/>
          <p:cNvSpPr txBox="1"/>
          <p:nvPr/>
        </p:nvSpPr>
        <p:spPr>
          <a:xfrm>
            <a:off x="3962976" y="1363584"/>
            <a:ext cx="19905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chemeClr val="dk1"/>
                </a:solidFill>
                <a:latin typeface="Corbel"/>
                <a:ea typeface="Corbel"/>
                <a:cs typeface="Corbel"/>
                <a:sym typeface="Corbel"/>
              </a:rPr>
              <a:t>Distributed</a:t>
            </a:r>
            <a:endParaRPr b="1"/>
          </a:p>
        </p:txBody>
      </p:sp>
      <p:sp>
        <p:nvSpPr>
          <p:cNvPr id="323" name="Shape 323"/>
          <p:cNvSpPr txBox="1"/>
          <p:nvPr/>
        </p:nvSpPr>
        <p:spPr>
          <a:xfrm>
            <a:off x="6656601" y="1363584"/>
            <a:ext cx="19905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chemeClr val="dk1"/>
                </a:solidFill>
                <a:latin typeface="Corbel"/>
                <a:ea typeface="Corbel"/>
                <a:cs typeface="Corbel"/>
                <a:sym typeface="Corbel"/>
              </a:rPr>
              <a:t>Decentralized</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894161" y="83814"/>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000" b="1" i="0" u="none" strike="noStrike" cap="none">
                <a:solidFill>
                  <a:schemeClr val="dk1"/>
                </a:solidFill>
              </a:rPr>
              <a:t>How does it work?</a:t>
            </a:r>
            <a:endParaRPr sz="3000" b="1" i="0" u="none" strike="noStrike" cap="none">
              <a:solidFill>
                <a:schemeClr val="dk1"/>
              </a:solidFill>
            </a:endParaRPr>
          </a:p>
        </p:txBody>
      </p:sp>
      <p:sp>
        <p:nvSpPr>
          <p:cNvPr id="329" name="Shape 329"/>
          <p:cNvSpPr txBox="1"/>
          <p:nvPr/>
        </p:nvSpPr>
        <p:spPr>
          <a:xfrm>
            <a:off x="977153" y="857914"/>
            <a:ext cx="4383248" cy="3108737"/>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1186C3"/>
              </a:buClr>
              <a:buSzPts val="1800"/>
              <a:buFont typeface="Arial"/>
              <a:buNone/>
            </a:pPr>
            <a:endParaRPr sz="1800" cap="none">
              <a:solidFill>
                <a:schemeClr val="dk1"/>
              </a:solidFill>
              <a:latin typeface="Corbel"/>
              <a:ea typeface="Corbel"/>
              <a:cs typeface="Corbel"/>
              <a:sym typeface="Corbel"/>
            </a:endParaRPr>
          </a:p>
          <a:p>
            <a:pPr marL="457200" marR="0" lvl="0" indent="-228600" algn="l" rtl="0">
              <a:lnSpc>
                <a:spcPct val="100000"/>
              </a:lnSpc>
              <a:spcBef>
                <a:spcPts val="0"/>
              </a:spcBef>
              <a:spcAft>
                <a:spcPts val="0"/>
              </a:spcAft>
              <a:buClr>
                <a:srgbClr val="1186C3"/>
              </a:buClr>
              <a:buSzPts val="1800"/>
              <a:buFont typeface="Arial"/>
              <a:buNone/>
            </a:pPr>
            <a:endParaRPr sz="1800" cap="none">
              <a:solidFill>
                <a:schemeClr val="dk1"/>
              </a:solidFill>
              <a:latin typeface="Corbel"/>
              <a:ea typeface="Corbel"/>
              <a:cs typeface="Corbel"/>
              <a:sym typeface="Corbel"/>
            </a:endParaRPr>
          </a:p>
        </p:txBody>
      </p:sp>
      <p:sp>
        <p:nvSpPr>
          <p:cNvPr id="330" name="Shape 330"/>
          <p:cNvSpPr/>
          <p:nvPr/>
        </p:nvSpPr>
        <p:spPr>
          <a:xfrm>
            <a:off x="951952" y="3639255"/>
            <a:ext cx="7702351" cy="646331"/>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Clr>
                <a:srgbClr val="1186C3"/>
              </a:buClr>
              <a:buSzPts val="1800"/>
              <a:buFont typeface="Arial"/>
              <a:buNone/>
            </a:pPr>
            <a:endParaRPr sz="1800">
              <a:solidFill>
                <a:schemeClr val="dk1"/>
              </a:solidFill>
              <a:latin typeface="Corbel"/>
              <a:ea typeface="Corbel"/>
              <a:cs typeface="Corbel"/>
              <a:sym typeface="Corbel"/>
            </a:endParaRPr>
          </a:p>
        </p:txBody>
      </p:sp>
      <p:pic>
        <p:nvPicPr>
          <p:cNvPr id="331" name="Shape 331"/>
          <p:cNvPicPr preferRelativeResize="0"/>
          <p:nvPr/>
        </p:nvPicPr>
        <p:blipFill>
          <a:blip r:embed="rId3">
            <a:alphaModFix/>
          </a:blip>
          <a:stretch>
            <a:fillRect/>
          </a:stretch>
        </p:blipFill>
        <p:spPr>
          <a:xfrm>
            <a:off x="1197550" y="911924"/>
            <a:ext cx="7597450" cy="3650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993275" y="366525"/>
            <a:ext cx="80667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t>How Blockchain Works</a:t>
            </a:r>
            <a:endParaRPr b="1" u="sng"/>
          </a:p>
        </p:txBody>
      </p:sp>
      <p:pic>
        <p:nvPicPr>
          <p:cNvPr id="337" name="Shape 337"/>
          <p:cNvPicPr preferRelativeResize="0"/>
          <p:nvPr/>
        </p:nvPicPr>
        <p:blipFill rotWithShape="1">
          <a:blip r:embed="rId3">
            <a:alphaModFix/>
          </a:blip>
          <a:srcRect t="30877" r="21580"/>
          <a:stretch/>
        </p:blipFill>
        <p:spPr>
          <a:xfrm>
            <a:off x="4780600" y="2393550"/>
            <a:ext cx="4279376" cy="2145446"/>
          </a:xfrm>
          <a:prstGeom prst="rect">
            <a:avLst/>
          </a:prstGeom>
          <a:noFill/>
          <a:ln>
            <a:noFill/>
          </a:ln>
        </p:spPr>
      </p:pic>
      <p:pic>
        <p:nvPicPr>
          <p:cNvPr id="338" name="Shape 338"/>
          <p:cNvPicPr preferRelativeResize="0"/>
          <p:nvPr/>
        </p:nvPicPr>
        <p:blipFill rotWithShape="1">
          <a:blip r:embed="rId4">
            <a:alphaModFix/>
          </a:blip>
          <a:srcRect t="12762" r="15282"/>
          <a:stretch/>
        </p:blipFill>
        <p:spPr>
          <a:xfrm>
            <a:off x="993275" y="1244650"/>
            <a:ext cx="3876000" cy="2522649"/>
          </a:xfrm>
          <a:prstGeom prst="rect">
            <a:avLst/>
          </a:prstGeom>
          <a:noFill/>
          <a:ln>
            <a:noFill/>
          </a:ln>
        </p:spPr>
      </p:pic>
      <p:pic>
        <p:nvPicPr>
          <p:cNvPr id="339" name="Shape 339"/>
          <p:cNvPicPr preferRelativeResize="0"/>
          <p:nvPr/>
        </p:nvPicPr>
        <p:blipFill>
          <a:blip r:embed="rId5">
            <a:alphaModFix/>
          </a:blip>
          <a:stretch>
            <a:fillRect/>
          </a:stretch>
        </p:blipFill>
        <p:spPr>
          <a:xfrm>
            <a:off x="2433550" y="1288875"/>
            <a:ext cx="840779" cy="644600"/>
          </a:xfrm>
          <a:prstGeom prst="rect">
            <a:avLst/>
          </a:prstGeom>
          <a:noFill/>
          <a:ln>
            <a:noFill/>
          </a:ln>
        </p:spPr>
      </p:pic>
      <p:pic>
        <p:nvPicPr>
          <p:cNvPr id="340" name="Shape 340"/>
          <p:cNvPicPr preferRelativeResize="0"/>
          <p:nvPr/>
        </p:nvPicPr>
        <p:blipFill>
          <a:blip r:embed="rId5">
            <a:alphaModFix/>
          </a:blip>
          <a:stretch>
            <a:fillRect/>
          </a:stretch>
        </p:blipFill>
        <p:spPr>
          <a:xfrm>
            <a:off x="7989075" y="2183675"/>
            <a:ext cx="840779" cy="644600"/>
          </a:xfrm>
          <a:prstGeom prst="rect">
            <a:avLst/>
          </a:prstGeom>
          <a:noFill/>
          <a:ln>
            <a:noFill/>
          </a:ln>
        </p:spPr>
      </p:pic>
      <p:pic>
        <p:nvPicPr>
          <p:cNvPr id="341" name="Shape 341"/>
          <p:cNvPicPr preferRelativeResize="0"/>
          <p:nvPr/>
        </p:nvPicPr>
        <p:blipFill rotWithShape="1">
          <a:blip r:embed="rId3">
            <a:alphaModFix/>
          </a:blip>
          <a:srcRect l="60143" t="23878" r="27333" b="57716"/>
          <a:stretch/>
        </p:blipFill>
        <p:spPr>
          <a:xfrm>
            <a:off x="7989075" y="1987350"/>
            <a:ext cx="771148" cy="644604"/>
          </a:xfrm>
          <a:prstGeom prst="rect">
            <a:avLst/>
          </a:prstGeom>
          <a:noFill/>
          <a:ln>
            <a:noFill/>
          </a:ln>
        </p:spPr>
      </p:pic>
      <p:pic>
        <p:nvPicPr>
          <p:cNvPr id="342" name="Shape 342"/>
          <p:cNvPicPr preferRelativeResize="0"/>
          <p:nvPr/>
        </p:nvPicPr>
        <p:blipFill>
          <a:blip r:embed="rId5">
            <a:alphaModFix/>
          </a:blip>
          <a:stretch>
            <a:fillRect/>
          </a:stretch>
        </p:blipFill>
        <p:spPr>
          <a:xfrm>
            <a:off x="5682825" y="3083975"/>
            <a:ext cx="1009700" cy="77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1014875" y="140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t>Other Consensus Algorithms</a:t>
            </a:r>
            <a:endParaRPr b="1" u="sng"/>
          </a:p>
        </p:txBody>
      </p:sp>
      <p:pic>
        <p:nvPicPr>
          <p:cNvPr id="348" name="Shape 348"/>
          <p:cNvPicPr preferRelativeResize="0"/>
          <p:nvPr/>
        </p:nvPicPr>
        <p:blipFill>
          <a:blip r:embed="rId3">
            <a:alphaModFix/>
          </a:blip>
          <a:stretch>
            <a:fillRect/>
          </a:stretch>
        </p:blipFill>
        <p:spPr>
          <a:xfrm>
            <a:off x="5896874" y="1078187"/>
            <a:ext cx="2833148" cy="1593662"/>
          </a:xfrm>
          <a:prstGeom prst="rect">
            <a:avLst/>
          </a:prstGeom>
          <a:noFill/>
          <a:ln w="9525" cap="flat" cmpd="sng">
            <a:solidFill>
              <a:schemeClr val="dk2"/>
            </a:solidFill>
            <a:prstDash val="solid"/>
            <a:round/>
            <a:headEnd type="none" w="sm" len="sm"/>
            <a:tailEnd type="none" w="sm" len="sm"/>
          </a:ln>
        </p:spPr>
      </p:pic>
      <p:pic>
        <p:nvPicPr>
          <p:cNvPr id="349" name="Shape 349"/>
          <p:cNvPicPr preferRelativeResize="0"/>
          <p:nvPr/>
        </p:nvPicPr>
        <p:blipFill rotWithShape="1">
          <a:blip r:embed="rId4">
            <a:alphaModFix/>
          </a:blip>
          <a:srcRect t="30458" r="15511"/>
          <a:stretch/>
        </p:blipFill>
        <p:spPr>
          <a:xfrm>
            <a:off x="1204438" y="1200400"/>
            <a:ext cx="4010725" cy="1888249"/>
          </a:xfrm>
          <a:prstGeom prst="rect">
            <a:avLst/>
          </a:prstGeom>
          <a:noFill/>
          <a:ln>
            <a:noFill/>
          </a:ln>
        </p:spPr>
      </p:pic>
      <p:sp>
        <p:nvSpPr>
          <p:cNvPr id="350" name="Shape 350"/>
          <p:cNvSpPr txBox="1">
            <a:spLocks noGrp="1"/>
          </p:cNvSpPr>
          <p:nvPr>
            <p:ph type="title"/>
          </p:nvPr>
        </p:nvSpPr>
        <p:spPr>
          <a:xfrm>
            <a:off x="5868650" y="2783700"/>
            <a:ext cx="2889600" cy="491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b="1" u="sng"/>
              <a:t>Ripple’s Trusted Nodes</a:t>
            </a:r>
            <a:endParaRPr sz="1800" b="1" u="sng"/>
          </a:p>
        </p:txBody>
      </p:sp>
      <p:pic>
        <p:nvPicPr>
          <p:cNvPr id="351" name="Shape 351"/>
          <p:cNvPicPr preferRelativeResize="0"/>
          <p:nvPr/>
        </p:nvPicPr>
        <p:blipFill>
          <a:blip r:embed="rId5">
            <a:alphaModFix/>
          </a:blip>
          <a:stretch>
            <a:fillRect/>
          </a:stretch>
        </p:blipFill>
        <p:spPr>
          <a:xfrm>
            <a:off x="5473849" y="3163250"/>
            <a:ext cx="3541504" cy="1888249"/>
          </a:xfrm>
          <a:prstGeom prst="rect">
            <a:avLst/>
          </a:prstGeom>
          <a:noFill/>
          <a:ln w="9525" cap="flat" cmpd="sng">
            <a:solidFill>
              <a:schemeClr val="dk2"/>
            </a:solidFill>
            <a:prstDash val="solid"/>
            <a:round/>
            <a:headEnd type="none" w="sm" len="sm"/>
            <a:tailEnd type="none" w="sm" len="sm"/>
          </a:ln>
        </p:spPr>
      </p:pic>
      <p:sp>
        <p:nvSpPr>
          <p:cNvPr id="352" name="Shape 352"/>
          <p:cNvSpPr txBox="1">
            <a:spLocks noGrp="1"/>
          </p:cNvSpPr>
          <p:nvPr>
            <p:ph type="title"/>
          </p:nvPr>
        </p:nvSpPr>
        <p:spPr>
          <a:xfrm>
            <a:off x="1494975" y="590250"/>
            <a:ext cx="3541500" cy="672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b="1" u="sng"/>
              <a:t>IOTA’s Directed Acyclic Graph (DAG)  ‘The Tangle’</a:t>
            </a:r>
            <a:endParaRPr sz="1800" b="1" u="sng"/>
          </a:p>
        </p:txBody>
      </p:sp>
      <p:sp>
        <p:nvSpPr>
          <p:cNvPr id="353" name="Shape 353"/>
          <p:cNvSpPr txBox="1">
            <a:spLocks noGrp="1"/>
          </p:cNvSpPr>
          <p:nvPr>
            <p:ph type="title"/>
          </p:nvPr>
        </p:nvSpPr>
        <p:spPr>
          <a:xfrm>
            <a:off x="5473850" y="642700"/>
            <a:ext cx="3541500" cy="672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b="1" u="sng"/>
              <a:t>Nano’s Block Lattice</a:t>
            </a:r>
            <a:endParaRPr sz="1800" b="1" u="sng"/>
          </a:p>
        </p:txBody>
      </p:sp>
      <p:pic>
        <p:nvPicPr>
          <p:cNvPr id="354" name="Shape 354"/>
          <p:cNvPicPr preferRelativeResize="0"/>
          <p:nvPr/>
        </p:nvPicPr>
        <p:blipFill>
          <a:blip r:embed="rId6">
            <a:alphaModFix/>
          </a:blip>
          <a:stretch>
            <a:fillRect/>
          </a:stretch>
        </p:blipFill>
        <p:spPr>
          <a:xfrm>
            <a:off x="1831015" y="3176003"/>
            <a:ext cx="2995100" cy="1862759"/>
          </a:xfrm>
          <a:prstGeom prst="rect">
            <a:avLst/>
          </a:prstGeom>
          <a:noFill/>
          <a:ln w="9525" cap="flat" cmpd="sng">
            <a:solidFill>
              <a:schemeClr val="dk2"/>
            </a:solidFill>
            <a:prstDash val="solid"/>
            <a:round/>
            <a:headEnd type="none" w="sm" len="sm"/>
            <a:tailEnd type="none" w="sm" len="sm"/>
          </a:ln>
        </p:spPr>
      </p:pic>
      <p:sp>
        <p:nvSpPr>
          <p:cNvPr id="355" name="Shape 355"/>
          <p:cNvSpPr txBox="1">
            <a:spLocks noGrp="1"/>
          </p:cNvSpPr>
          <p:nvPr>
            <p:ph type="title"/>
          </p:nvPr>
        </p:nvSpPr>
        <p:spPr>
          <a:xfrm>
            <a:off x="1606813" y="2783700"/>
            <a:ext cx="3541500" cy="672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b="1" u="sng"/>
              <a:t>SPECTRE’s Block DAG</a:t>
            </a:r>
            <a:endParaRPr sz="1800" b="1" u="sng"/>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733775" y="0"/>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sz="3000" b="1" i="0" u="sng" strike="noStrike" cap="none">
                <a:solidFill>
                  <a:schemeClr val="dk1"/>
                </a:solidFill>
              </a:rPr>
              <a:t>Industry Verticals</a:t>
            </a:r>
            <a:endParaRPr sz="3000" b="1" i="0" u="sng" strike="noStrike" cap="none">
              <a:solidFill>
                <a:schemeClr val="dk1"/>
              </a:solidFill>
            </a:endParaRPr>
          </a:p>
        </p:txBody>
      </p:sp>
      <p:pic>
        <p:nvPicPr>
          <p:cNvPr id="361" name="Shape 361"/>
          <p:cNvPicPr preferRelativeResize="0"/>
          <p:nvPr/>
        </p:nvPicPr>
        <p:blipFill>
          <a:blip r:embed="rId3">
            <a:alphaModFix/>
          </a:blip>
          <a:stretch>
            <a:fillRect/>
          </a:stretch>
        </p:blipFill>
        <p:spPr>
          <a:xfrm>
            <a:off x="2148150" y="543413"/>
            <a:ext cx="5829300" cy="4410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41050" y="236100"/>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800"/>
              <a:buFont typeface="Corbel"/>
              <a:buNone/>
            </a:pPr>
            <a:r>
              <a:rPr lang="en" b="1" u="sng"/>
              <a:t>Supply Chain &amp; Financial Service</a:t>
            </a:r>
            <a:endParaRPr sz="3000" b="1" i="0" u="sng" strike="noStrike" cap="none">
              <a:solidFill>
                <a:schemeClr val="dk1"/>
              </a:solidFill>
            </a:endParaRPr>
          </a:p>
        </p:txBody>
      </p:sp>
      <p:pic>
        <p:nvPicPr>
          <p:cNvPr id="367" name="Shape 367"/>
          <p:cNvPicPr preferRelativeResize="0"/>
          <p:nvPr/>
        </p:nvPicPr>
        <p:blipFill>
          <a:blip r:embed="rId3">
            <a:alphaModFix/>
          </a:blip>
          <a:stretch>
            <a:fillRect/>
          </a:stretch>
        </p:blipFill>
        <p:spPr>
          <a:xfrm>
            <a:off x="1692175" y="1029874"/>
            <a:ext cx="6931900" cy="38818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3403</Words>
  <Application>Microsoft Office PowerPoint</Application>
  <PresentationFormat>On-screen Show (16:9)</PresentationFormat>
  <Paragraphs>204</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Courier New</vt:lpstr>
      <vt:lpstr>Corbel</vt:lpstr>
      <vt:lpstr>Arial</vt:lpstr>
      <vt:lpstr>Parallax</vt:lpstr>
      <vt:lpstr>Parallax</vt:lpstr>
      <vt:lpstr>Blockchain and Distributed Ledger Technology</vt:lpstr>
      <vt:lpstr>PowerPoint Presentation</vt:lpstr>
      <vt:lpstr>PowerPoint Presentation</vt:lpstr>
      <vt:lpstr>What is Blockchain and Distributed Ledger Technology?</vt:lpstr>
      <vt:lpstr>How does it work?</vt:lpstr>
      <vt:lpstr>How Blockchain Works</vt:lpstr>
      <vt:lpstr>Other Consensus Algorithms</vt:lpstr>
      <vt:lpstr>Industry Verticals</vt:lpstr>
      <vt:lpstr>Supply Chain &amp; Financial Service</vt:lpstr>
      <vt:lpstr>Today</vt:lpstr>
      <vt:lpstr>Financial Services for Supply Chain - IBM Partnership</vt:lpstr>
      <vt:lpstr>Financial Services for Supply Chain -  Startups</vt:lpstr>
      <vt:lpstr>The Energy Sector</vt:lpstr>
      <vt:lpstr>Problems in the Energy Sector</vt:lpstr>
      <vt:lpstr>The Blockchain “Solution”</vt:lpstr>
      <vt:lpstr>Case study: IOTA Charging Station</vt:lpstr>
      <vt:lpstr>PowerPoint Presentation</vt:lpstr>
      <vt:lpstr>PowerPoint Presentation</vt:lpstr>
      <vt:lpstr>Smart Mobility &amp; Artificial Intelligence</vt:lpstr>
      <vt:lpstr>Platooning</vt:lpstr>
      <vt:lpstr>Over-the-Air (OTA) Updates</vt:lpstr>
      <vt:lpstr>Digital Twins</vt:lpstr>
      <vt:lpstr>IOTA Foundation Partners with Volkswagen &amp; the International Transportation Innovation Center (ITIC)</vt:lpstr>
      <vt:lpstr>PowerPoint Presentation</vt:lpstr>
      <vt:lpstr>Risk and Challenges</vt:lpstr>
      <vt:lpstr>Key Themes &amp; Challenges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Blockchain and Distributed Ledger Technology</dc:title>
  <dc:creator>Saleha Awal</dc:creator>
  <cp:lastModifiedBy>Saleha Awal</cp:lastModifiedBy>
  <cp:revision>2</cp:revision>
  <dcterms:modified xsi:type="dcterms:W3CDTF">2018-05-10T16:39:49Z</dcterms:modified>
</cp:coreProperties>
</file>